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rykate" panose="020B0604020202020204" charset="0"/>
      <p:regular r:id="rId18"/>
    </p:embeddedFont>
    <p:embeddedFont>
      <p:font typeface="Poppins" panose="020B0604020202020204" charset="0"/>
      <p:regular r:id="rId19"/>
    </p:embeddedFont>
    <p:embeddedFont>
      <p:font typeface="Poppins Medium" panose="020B0604020202020204" charset="0"/>
      <p:regular r:id="rId20"/>
    </p:embeddedFont>
    <p:embeddedFont>
      <p:font typeface="Poppins Semi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24.svg"/><Relationship Id="rId15" Type="http://schemas.openxmlformats.org/officeDocument/2006/relationships/image" Target="../media/image8.svg"/><Relationship Id="rId10" Type="http://schemas.openxmlformats.org/officeDocument/2006/relationships/image" Target="../media/image69.png"/><Relationship Id="rId19" Type="http://schemas.openxmlformats.org/officeDocument/2006/relationships/image" Target="../media/image26.svg"/><Relationship Id="rId4" Type="http://schemas.openxmlformats.org/officeDocument/2006/relationships/image" Target="../media/image23.png"/><Relationship Id="rId9" Type="http://schemas.openxmlformats.org/officeDocument/2006/relationships/image" Target="../media/image68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42.svg"/><Relationship Id="rId7" Type="http://schemas.openxmlformats.org/officeDocument/2006/relationships/image" Target="../media/image24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41.png"/><Relationship Id="rId16" Type="http://schemas.openxmlformats.org/officeDocument/2006/relationships/image" Target="../media/image5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1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6.sv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44.svg"/><Relationship Id="rId12" Type="http://schemas.openxmlformats.org/officeDocument/2006/relationships/image" Target="../media/image75.png"/><Relationship Id="rId17" Type="http://schemas.openxmlformats.org/officeDocument/2006/relationships/image" Target="../media/image78.svg"/><Relationship Id="rId2" Type="http://schemas.openxmlformats.org/officeDocument/2006/relationships/image" Target="../media/image1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74.svg"/><Relationship Id="rId5" Type="http://schemas.openxmlformats.org/officeDocument/2006/relationships/image" Target="../media/image24.svg"/><Relationship Id="rId15" Type="http://schemas.openxmlformats.org/officeDocument/2006/relationships/image" Target="../media/image14.svg"/><Relationship Id="rId10" Type="http://schemas.openxmlformats.org/officeDocument/2006/relationships/image" Target="../media/image73.png"/><Relationship Id="rId4" Type="http://schemas.openxmlformats.org/officeDocument/2006/relationships/image" Target="../media/image23.png"/><Relationship Id="rId9" Type="http://schemas.openxmlformats.org/officeDocument/2006/relationships/image" Target="../media/image35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21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12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0.svg"/><Relationship Id="rId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image" Target="../media/image35.sv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4.svg"/><Relationship Id="rId7" Type="http://schemas.openxmlformats.org/officeDocument/2006/relationships/image" Target="../media/image14.svg"/><Relationship Id="rId12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openxmlformats.org/officeDocument/2006/relationships/image" Target="../media/image37.png"/><Relationship Id="rId10" Type="http://schemas.openxmlformats.org/officeDocument/2006/relationships/image" Target="../media/image40.sv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42.svg"/><Relationship Id="rId7" Type="http://schemas.openxmlformats.org/officeDocument/2006/relationships/image" Target="../media/image24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41.png"/><Relationship Id="rId16" Type="http://schemas.openxmlformats.org/officeDocument/2006/relationships/image" Target="../media/image51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6.svg"/><Relationship Id="rId5" Type="http://schemas.openxmlformats.org/officeDocument/2006/relationships/image" Target="../media/image2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1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.svg"/><Relationship Id="rId18" Type="http://schemas.openxmlformats.org/officeDocument/2006/relationships/image" Target="../media/image63.png"/><Relationship Id="rId3" Type="http://schemas.openxmlformats.org/officeDocument/2006/relationships/image" Target="../media/image2.svg"/><Relationship Id="rId21" Type="http://schemas.openxmlformats.org/officeDocument/2006/relationships/image" Target="../media/image52.svg"/><Relationship Id="rId7" Type="http://schemas.openxmlformats.org/officeDocument/2006/relationships/image" Target="../media/image48.svg"/><Relationship Id="rId12" Type="http://schemas.openxmlformats.org/officeDocument/2006/relationships/image" Target="../media/image3.png"/><Relationship Id="rId17" Type="http://schemas.openxmlformats.org/officeDocument/2006/relationships/image" Target="../media/image62.svg"/><Relationship Id="rId2" Type="http://schemas.openxmlformats.org/officeDocument/2006/relationships/image" Target="../media/image1.png"/><Relationship Id="rId16" Type="http://schemas.openxmlformats.org/officeDocument/2006/relationships/image" Target="../media/image61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8.svg"/><Relationship Id="rId5" Type="http://schemas.openxmlformats.org/officeDocument/2006/relationships/image" Target="../media/image24.svg"/><Relationship Id="rId15" Type="http://schemas.openxmlformats.org/officeDocument/2006/relationships/image" Target="../media/image60.svg"/><Relationship Id="rId10" Type="http://schemas.openxmlformats.org/officeDocument/2006/relationships/image" Target="../media/image57.png"/><Relationship Id="rId19" Type="http://schemas.openxmlformats.org/officeDocument/2006/relationships/image" Target="../media/image64.svg"/><Relationship Id="rId4" Type="http://schemas.openxmlformats.org/officeDocument/2006/relationships/image" Target="../media/image23.png"/><Relationship Id="rId9" Type="http://schemas.openxmlformats.org/officeDocument/2006/relationships/image" Target="../media/image56.svg"/><Relationship Id="rId14" Type="http://schemas.openxmlformats.org/officeDocument/2006/relationships/image" Target="../media/image59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1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24.svg"/><Relationship Id="rId15" Type="http://schemas.openxmlformats.org/officeDocument/2006/relationships/image" Target="../media/image8.svg"/><Relationship Id="rId10" Type="http://schemas.openxmlformats.org/officeDocument/2006/relationships/image" Target="../media/image69.png"/><Relationship Id="rId19" Type="http://schemas.openxmlformats.org/officeDocument/2006/relationships/image" Target="../media/image26.svg"/><Relationship Id="rId4" Type="http://schemas.openxmlformats.org/officeDocument/2006/relationships/image" Target="../media/image23.png"/><Relationship Id="rId9" Type="http://schemas.openxmlformats.org/officeDocument/2006/relationships/image" Target="../media/image6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6993">
            <a:off x="9225956" y="3808839"/>
            <a:ext cx="18124088" cy="6479361"/>
          </a:xfrm>
          <a:custGeom>
            <a:avLst/>
            <a:gdLst/>
            <a:ahLst/>
            <a:cxnLst/>
            <a:rect l="l" t="t" r="r" b="b"/>
            <a:pathLst>
              <a:path w="18124088" h="6479361">
                <a:moveTo>
                  <a:pt x="0" y="0"/>
                </a:moveTo>
                <a:lnTo>
                  <a:pt x="18124088" y="0"/>
                </a:lnTo>
                <a:lnTo>
                  <a:pt x="18124088" y="6479361"/>
                </a:lnTo>
                <a:lnTo>
                  <a:pt x="0" y="6479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80149" y="2313021"/>
            <a:ext cx="7433270" cy="2435037"/>
          </a:xfrm>
          <a:custGeom>
            <a:avLst/>
            <a:gdLst/>
            <a:ahLst/>
            <a:cxnLst/>
            <a:rect l="l" t="t" r="r" b="b"/>
            <a:pathLst>
              <a:path w="7433270" h="2435037">
                <a:moveTo>
                  <a:pt x="0" y="0"/>
                </a:moveTo>
                <a:lnTo>
                  <a:pt x="7433270" y="0"/>
                </a:lnTo>
                <a:lnTo>
                  <a:pt x="7433270" y="2435036"/>
                </a:lnTo>
                <a:lnTo>
                  <a:pt x="0" y="2435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646318">
            <a:off x="-4513484" y="-2471551"/>
            <a:ext cx="17767971" cy="6352050"/>
          </a:xfrm>
          <a:custGeom>
            <a:avLst/>
            <a:gdLst/>
            <a:ahLst/>
            <a:cxnLst/>
            <a:rect l="l" t="t" r="r" b="b"/>
            <a:pathLst>
              <a:path w="17767971" h="6352050">
                <a:moveTo>
                  <a:pt x="0" y="0"/>
                </a:moveTo>
                <a:lnTo>
                  <a:pt x="17767971" y="0"/>
                </a:lnTo>
                <a:lnTo>
                  <a:pt x="17767971" y="6352049"/>
                </a:lnTo>
                <a:lnTo>
                  <a:pt x="0" y="63520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884805">
            <a:off x="-2845931" y="4358439"/>
            <a:ext cx="5398896" cy="3798859"/>
          </a:xfrm>
          <a:custGeom>
            <a:avLst/>
            <a:gdLst/>
            <a:ahLst/>
            <a:cxnLst/>
            <a:rect l="l" t="t" r="r" b="b"/>
            <a:pathLst>
              <a:path w="5398896" h="3798859">
                <a:moveTo>
                  <a:pt x="0" y="0"/>
                </a:moveTo>
                <a:lnTo>
                  <a:pt x="5398896" y="0"/>
                </a:lnTo>
                <a:lnTo>
                  <a:pt x="5398896" y="3798859"/>
                </a:lnTo>
                <a:lnTo>
                  <a:pt x="0" y="37988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444201">
            <a:off x="15490304" y="-1711517"/>
            <a:ext cx="3850935" cy="6139172"/>
          </a:xfrm>
          <a:custGeom>
            <a:avLst/>
            <a:gdLst/>
            <a:ahLst/>
            <a:cxnLst/>
            <a:rect l="l" t="t" r="r" b="b"/>
            <a:pathLst>
              <a:path w="3850935" h="6139172">
                <a:moveTo>
                  <a:pt x="0" y="0"/>
                </a:moveTo>
                <a:lnTo>
                  <a:pt x="3850935" y="0"/>
                </a:lnTo>
                <a:lnTo>
                  <a:pt x="3850935" y="6139173"/>
                </a:lnTo>
                <a:lnTo>
                  <a:pt x="0" y="6139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07568" y="7304725"/>
            <a:ext cx="2672864" cy="743542"/>
          </a:xfrm>
          <a:custGeom>
            <a:avLst/>
            <a:gdLst/>
            <a:ahLst/>
            <a:cxnLst/>
            <a:rect l="l" t="t" r="r" b="b"/>
            <a:pathLst>
              <a:path w="2672864" h="743542">
                <a:moveTo>
                  <a:pt x="0" y="0"/>
                </a:moveTo>
                <a:lnTo>
                  <a:pt x="2672864" y="0"/>
                </a:lnTo>
                <a:lnTo>
                  <a:pt x="2672864" y="743542"/>
                </a:lnTo>
                <a:lnTo>
                  <a:pt x="0" y="7435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1723">
            <a:off x="-2142" y="935626"/>
            <a:ext cx="4121079" cy="2547576"/>
          </a:xfrm>
          <a:custGeom>
            <a:avLst/>
            <a:gdLst/>
            <a:ahLst/>
            <a:cxnLst/>
            <a:rect l="l" t="t" r="r" b="b"/>
            <a:pathLst>
              <a:path w="4121079" h="2547576">
                <a:moveTo>
                  <a:pt x="0" y="0"/>
                </a:moveTo>
                <a:lnTo>
                  <a:pt x="4121079" y="0"/>
                </a:lnTo>
                <a:lnTo>
                  <a:pt x="4121079" y="2547576"/>
                </a:lnTo>
                <a:lnTo>
                  <a:pt x="0" y="25475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62180" y="4674490"/>
            <a:ext cx="11848986" cy="203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5"/>
              </a:lnSpc>
            </a:pPr>
            <a:r>
              <a:rPr lang="en-US" sz="14803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COBRANZA</a:t>
            </a:r>
          </a:p>
        </p:txBody>
      </p:sp>
      <p:sp>
        <p:nvSpPr>
          <p:cNvPr id="10" name="Freeform 10"/>
          <p:cNvSpPr/>
          <p:nvPr/>
        </p:nvSpPr>
        <p:spPr>
          <a:xfrm rot="2700000">
            <a:off x="13627348" y="1940918"/>
            <a:ext cx="2534855" cy="1609633"/>
          </a:xfrm>
          <a:custGeom>
            <a:avLst/>
            <a:gdLst/>
            <a:ahLst/>
            <a:cxnLst/>
            <a:rect l="l" t="t" r="r" b="b"/>
            <a:pathLst>
              <a:path w="2534855" h="1609633">
                <a:moveTo>
                  <a:pt x="0" y="0"/>
                </a:moveTo>
                <a:lnTo>
                  <a:pt x="2534854" y="0"/>
                </a:lnTo>
                <a:lnTo>
                  <a:pt x="2534854" y="1609633"/>
                </a:lnTo>
                <a:lnTo>
                  <a:pt x="0" y="16096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364654">
            <a:off x="2367395" y="7269460"/>
            <a:ext cx="2676520" cy="1699590"/>
          </a:xfrm>
          <a:custGeom>
            <a:avLst/>
            <a:gdLst/>
            <a:ahLst/>
            <a:cxnLst/>
            <a:rect l="l" t="t" r="r" b="b"/>
            <a:pathLst>
              <a:path w="2676520" h="1699590">
                <a:moveTo>
                  <a:pt x="0" y="0"/>
                </a:moveTo>
                <a:lnTo>
                  <a:pt x="2676519" y="0"/>
                </a:lnTo>
                <a:lnTo>
                  <a:pt x="2676519" y="1699590"/>
                </a:lnTo>
                <a:lnTo>
                  <a:pt x="0" y="16995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00530">
            <a:off x="12562111" y="8981043"/>
            <a:ext cx="626416" cy="772486"/>
          </a:xfrm>
          <a:custGeom>
            <a:avLst/>
            <a:gdLst/>
            <a:ahLst/>
            <a:cxnLst/>
            <a:rect l="l" t="t" r="r" b="b"/>
            <a:pathLst>
              <a:path w="626416" h="772486">
                <a:moveTo>
                  <a:pt x="0" y="0"/>
                </a:moveTo>
                <a:lnTo>
                  <a:pt x="626416" y="0"/>
                </a:lnTo>
                <a:lnTo>
                  <a:pt x="626416" y="772487"/>
                </a:lnTo>
                <a:lnTo>
                  <a:pt x="0" y="7724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73862">
            <a:off x="11482950" y="8611703"/>
            <a:ext cx="805334" cy="993125"/>
          </a:xfrm>
          <a:custGeom>
            <a:avLst/>
            <a:gdLst/>
            <a:ahLst/>
            <a:cxnLst/>
            <a:rect l="l" t="t" r="r" b="b"/>
            <a:pathLst>
              <a:path w="805334" h="993125">
                <a:moveTo>
                  <a:pt x="0" y="0"/>
                </a:moveTo>
                <a:lnTo>
                  <a:pt x="805334" y="0"/>
                </a:lnTo>
                <a:lnTo>
                  <a:pt x="805334" y="993125"/>
                </a:lnTo>
                <a:lnTo>
                  <a:pt x="0" y="9931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22415" flipH="1">
            <a:off x="16403123" y="7074216"/>
            <a:ext cx="4028208" cy="2490165"/>
          </a:xfrm>
          <a:custGeom>
            <a:avLst/>
            <a:gdLst/>
            <a:ahLst/>
            <a:cxnLst/>
            <a:rect l="l" t="t" r="r" b="b"/>
            <a:pathLst>
              <a:path w="4028208" h="2490165">
                <a:moveTo>
                  <a:pt x="4028207" y="0"/>
                </a:moveTo>
                <a:lnTo>
                  <a:pt x="0" y="0"/>
                </a:lnTo>
                <a:lnTo>
                  <a:pt x="0" y="2490165"/>
                </a:lnTo>
                <a:lnTo>
                  <a:pt x="4028207" y="2490165"/>
                </a:lnTo>
                <a:lnTo>
                  <a:pt x="4028207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248585" y="456749"/>
            <a:ext cx="1876177" cy="1647375"/>
          </a:xfrm>
          <a:custGeom>
            <a:avLst/>
            <a:gdLst/>
            <a:ahLst/>
            <a:cxnLst/>
            <a:rect l="l" t="t" r="r" b="b"/>
            <a:pathLst>
              <a:path w="1876177" h="1647375">
                <a:moveTo>
                  <a:pt x="0" y="0"/>
                </a:moveTo>
                <a:lnTo>
                  <a:pt x="1876177" y="0"/>
                </a:lnTo>
                <a:lnTo>
                  <a:pt x="1876177" y="1647375"/>
                </a:lnTo>
                <a:lnTo>
                  <a:pt x="0" y="164737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44999"/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634050" y="3069121"/>
            <a:ext cx="7105246" cy="11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5"/>
              </a:lnSpc>
            </a:pPr>
            <a:r>
              <a:rPr lang="en-US" sz="8322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INDUCCIÓN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9901">
            <a:off x="6867467" y="7324388"/>
            <a:ext cx="14550492" cy="5201801"/>
          </a:xfrm>
          <a:custGeom>
            <a:avLst/>
            <a:gdLst/>
            <a:ahLst/>
            <a:cxnLst/>
            <a:rect l="l" t="t" r="r" b="b"/>
            <a:pathLst>
              <a:path w="14550492" h="5201801">
                <a:moveTo>
                  <a:pt x="0" y="0"/>
                </a:moveTo>
                <a:lnTo>
                  <a:pt x="14550492" y="0"/>
                </a:lnTo>
                <a:lnTo>
                  <a:pt x="14550492" y="5201800"/>
                </a:lnTo>
                <a:lnTo>
                  <a:pt x="0" y="520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564750">
            <a:off x="-11117826" y="25266"/>
            <a:ext cx="19733662" cy="7054784"/>
          </a:xfrm>
          <a:custGeom>
            <a:avLst/>
            <a:gdLst/>
            <a:ahLst/>
            <a:cxnLst/>
            <a:rect l="l" t="t" r="r" b="b"/>
            <a:pathLst>
              <a:path w="19733662" h="7054784">
                <a:moveTo>
                  <a:pt x="0" y="0"/>
                </a:moveTo>
                <a:lnTo>
                  <a:pt x="19733662" y="0"/>
                </a:lnTo>
                <a:lnTo>
                  <a:pt x="19733662" y="7054784"/>
                </a:lnTo>
                <a:lnTo>
                  <a:pt x="0" y="7054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65901">
            <a:off x="8196419" y="958560"/>
            <a:ext cx="2059294" cy="1307652"/>
          </a:xfrm>
          <a:custGeom>
            <a:avLst/>
            <a:gdLst/>
            <a:ahLst/>
            <a:cxnLst/>
            <a:rect l="l" t="t" r="r" b="b"/>
            <a:pathLst>
              <a:path w="2059294" h="1307652">
                <a:moveTo>
                  <a:pt x="0" y="0"/>
                </a:moveTo>
                <a:lnTo>
                  <a:pt x="2059294" y="0"/>
                </a:lnTo>
                <a:lnTo>
                  <a:pt x="2059294" y="1307652"/>
                </a:lnTo>
                <a:lnTo>
                  <a:pt x="0" y="1307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81014" y="2257273"/>
            <a:ext cx="13550961" cy="129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spc="195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PROCESO DE REGISTRO DEPÓSITOS</a:t>
            </a:r>
          </a:p>
        </p:txBody>
      </p:sp>
      <p:sp>
        <p:nvSpPr>
          <p:cNvPr id="6" name="Freeform 6"/>
          <p:cNvSpPr/>
          <p:nvPr/>
        </p:nvSpPr>
        <p:spPr>
          <a:xfrm rot="-1717953">
            <a:off x="3956862" y="4518932"/>
            <a:ext cx="1420176" cy="507713"/>
          </a:xfrm>
          <a:custGeom>
            <a:avLst/>
            <a:gdLst/>
            <a:ahLst/>
            <a:cxnLst/>
            <a:rect l="l" t="t" r="r" b="b"/>
            <a:pathLst>
              <a:path w="1420176" h="507713">
                <a:moveTo>
                  <a:pt x="0" y="0"/>
                </a:moveTo>
                <a:lnTo>
                  <a:pt x="1420176" y="0"/>
                </a:lnTo>
                <a:lnTo>
                  <a:pt x="1420176" y="507713"/>
                </a:lnTo>
                <a:lnTo>
                  <a:pt x="0" y="507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717953">
            <a:off x="9030557" y="4574842"/>
            <a:ext cx="1420176" cy="507713"/>
          </a:xfrm>
          <a:custGeom>
            <a:avLst/>
            <a:gdLst/>
            <a:ahLst/>
            <a:cxnLst/>
            <a:rect l="l" t="t" r="r" b="b"/>
            <a:pathLst>
              <a:path w="1420176" h="507713">
                <a:moveTo>
                  <a:pt x="0" y="0"/>
                </a:moveTo>
                <a:lnTo>
                  <a:pt x="1420175" y="0"/>
                </a:lnTo>
                <a:lnTo>
                  <a:pt x="1420175" y="507713"/>
                </a:lnTo>
                <a:lnTo>
                  <a:pt x="0" y="507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605604">
            <a:off x="6452418" y="5373949"/>
            <a:ext cx="1304516" cy="965342"/>
          </a:xfrm>
          <a:custGeom>
            <a:avLst/>
            <a:gdLst/>
            <a:ahLst/>
            <a:cxnLst/>
            <a:rect l="l" t="t" r="r" b="b"/>
            <a:pathLst>
              <a:path w="1304516" h="965342">
                <a:moveTo>
                  <a:pt x="0" y="0"/>
                </a:moveTo>
                <a:lnTo>
                  <a:pt x="1304516" y="0"/>
                </a:lnTo>
                <a:lnTo>
                  <a:pt x="1304516" y="965342"/>
                </a:lnTo>
                <a:lnTo>
                  <a:pt x="0" y="965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605604">
            <a:off x="11470795" y="5360581"/>
            <a:ext cx="1206336" cy="892689"/>
          </a:xfrm>
          <a:custGeom>
            <a:avLst/>
            <a:gdLst/>
            <a:ahLst/>
            <a:cxnLst/>
            <a:rect l="l" t="t" r="r" b="b"/>
            <a:pathLst>
              <a:path w="1206336" h="892689">
                <a:moveTo>
                  <a:pt x="0" y="0"/>
                </a:moveTo>
                <a:lnTo>
                  <a:pt x="1206337" y="0"/>
                </a:lnTo>
                <a:lnTo>
                  <a:pt x="1206337" y="892689"/>
                </a:lnTo>
                <a:lnTo>
                  <a:pt x="0" y="8926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625582" y="4008161"/>
            <a:ext cx="2958188" cy="3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7"/>
              </a:lnSpc>
              <a:spcBef>
                <a:spcPct val="0"/>
              </a:spcBef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2º ENVÍO DE COMPROBANTE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3738" y="5550522"/>
            <a:ext cx="2158109" cy="50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67"/>
              </a:lnSpc>
              <a:spcBef>
                <a:spcPct val="0"/>
              </a:spcBef>
            </a:pPr>
            <a:r>
              <a:rPr lang="en-US" sz="31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1º AFILIACIÓN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53738" y="6253692"/>
            <a:ext cx="3850938" cy="39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PROCURACIÓN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64231" y="5623065"/>
            <a:ext cx="2421311" cy="3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7"/>
              </a:lnSpc>
              <a:spcBef>
                <a:spcPct val="0"/>
              </a:spcBef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3º ESTADOS DE CUENTA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43176" y="4034959"/>
            <a:ext cx="2987326" cy="32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7"/>
              </a:lnSpc>
              <a:spcBef>
                <a:spcPct val="0"/>
              </a:spcBef>
            </a:pPr>
            <a:r>
              <a:rPr lang="en-US" sz="20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4º CARGA DE EDOS DE CTA EN POL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83415" y="5568299"/>
            <a:ext cx="3075835" cy="660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7"/>
              </a:lnSpc>
              <a:spcBef>
                <a:spcPct val="0"/>
              </a:spcBef>
            </a:pPr>
            <a:r>
              <a:rPr lang="en-US" sz="20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5º IDENTIFICACIÓN VS COMPROBANTES.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5582" y="4715638"/>
            <a:ext cx="3517704" cy="39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PROCURACIÓN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64231" y="6302250"/>
            <a:ext cx="3817219" cy="39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TESORERÍA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55497" y="4686445"/>
            <a:ext cx="3941754" cy="39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COBRANZA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60504" y="6253692"/>
            <a:ext cx="3098746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COBRANZA</a:t>
            </a:r>
          </a:p>
        </p:txBody>
      </p:sp>
      <p:sp>
        <p:nvSpPr>
          <p:cNvPr id="20" name="Freeform 20"/>
          <p:cNvSpPr/>
          <p:nvPr/>
        </p:nvSpPr>
        <p:spPr>
          <a:xfrm rot="8626902">
            <a:off x="-1278083" y="129602"/>
            <a:ext cx="4214632" cy="2965569"/>
          </a:xfrm>
          <a:custGeom>
            <a:avLst/>
            <a:gdLst/>
            <a:ahLst/>
            <a:cxnLst/>
            <a:rect l="l" t="t" r="r" b="b"/>
            <a:pathLst>
              <a:path w="4214632" h="2965569">
                <a:moveTo>
                  <a:pt x="0" y="0"/>
                </a:moveTo>
                <a:lnTo>
                  <a:pt x="4214632" y="0"/>
                </a:lnTo>
                <a:lnTo>
                  <a:pt x="4214632" y="2965568"/>
                </a:lnTo>
                <a:lnTo>
                  <a:pt x="0" y="29655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847766">
            <a:off x="15657181" y="7696800"/>
            <a:ext cx="4225581" cy="2973272"/>
          </a:xfrm>
          <a:custGeom>
            <a:avLst/>
            <a:gdLst/>
            <a:ahLst/>
            <a:cxnLst/>
            <a:rect l="l" t="t" r="r" b="b"/>
            <a:pathLst>
              <a:path w="4225581" h="2973272">
                <a:moveTo>
                  <a:pt x="0" y="0"/>
                </a:moveTo>
                <a:lnTo>
                  <a:pt x="4225581" y="0"/>
                </a:lnTo>
                <a:lnTo>
                  <a:pt x="4225581" y="2973272"/>
                </a:lnTo>
                <a:lnTo>
                  <a:pt x="0" y="297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422859">
            <a:off x="-1774377" y="7854008"/>
            <a:ext cx="4119205" cy="2546418"/>
          </a:xfrm>
          <a:custGeom>
            <a:avLst/>
            <a:gdLst/>
            <a:ahLst/>
            <a:cxnLst/>
            <a:rect l="l" t="t" r="r" b="b"/>
            <a:pathLst>
              <a:path w="4119205" h="2546418">
                <a:moveTo>
                  <a:pt x="0" y="0"/>
                </a:moveTo>
                <a:lnTo>
                  <a:pt x="4119205" y="0"/>
                </a:lnTo>
                <a:lnTo>
                  <a:pt x="4119205" y="2546417"/>
                </a:lnTo>
                <a:lnTo>
                  <a:pt x="0" y="25464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277061">
            <a:off x="13999648" y="297390"/>
            <a:ext cx="4119205" cy="2546418"/>
          </a:xfrm>
          <a:custGeom>
            <a:avLst/>
            <a:gdLst/>
            <a:ahLst/>
            <a:cxnLst/>
            <a:rect l="l" t="t" r="r" b="b"/>
            <a:pathLst>
              <a:path w="4119205" h="2546418">
                <a:moveTo>
                  <a:pt x="0" y="0"/>
                </a:moveTo>
                <a:lnTo>
                  <a:pt x="4119205" y="0"/>
                </a:lnTo>
                <a:lnTo>
                  <a:pt x="4119205" y="2546418"/>
                </a:lnTo>
                <a:lnTo>
                  <a:pt x="0" y="25464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05911" y="8277913"/>
            <a:ext cx="1876177" cy="1647375"/>
          </a:xfrm>
          <a:custGeom>
            <a:avLst/>
            <a:gdLst/>
            <a:ahLst/>
            <a:cxnLst/>
            <a:rect l="l" t="t" r="r" b="b"/>
            <a:pathLst>
              <a:path w="1876177" h="1647375">
                <a:moveTo>
                  <a:pt x="0" y="0"/>
                </a:moveTo>
                <a:lnTo>
                  <a:pt x="1876178" y="0"/>
                </a:lnTo>
                <a:lnTo>
                  <a:pt x="1876178" y="1647375"/>
                </a:lnTo>
                <a:lnTo>
                  <a:pt x="0" y="16473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42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69307" flipH="1">
            <a:off x="8483371" y="-1168402"/>
            <a:ext cx="13035678" cy="4660255"/>
          </a:xfrm>
          <a:custGeom>
            <a:avLst/>
            <a:gdLst/>
            <a:ahLst/>
            <a:cxnLst/>
            <a:rect l="l" t="t" r="r" b="b"/>
            <a:pathLst>
              <a:path w="13035678" h="4660255">
                <a:moveTo>
                  <a:pt x="13035678" y="0"/>
                </a:moveTo>
                <a:lnTo>
                  <a:pt x="0" y="0"/>
                </a:lnTo>
                <a:lnTo>
                  <a:pt x="0" y="4660255"/>
                </a:lnTo>
                <a:lnTo>
                  <a:pt x="13035678" y="4660255"/>
                </a:lnTo>
                <a:lnTo>
                  <a:pt x="130356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410648">
            <a:off x="8392729" y="7583643"/>
            <a:ext cx="13216962" cy="4725064"/>
          </a:xfrm>
          <a:custGeom>
            <a:avLst/>
            <a:gdLst/>
            <a:ahLst/>
            <a:cxnLst/>
            <a:rect l="l" t="t" r="r" b="b"/>
            <a:pathLst>
              <a:path w="13216962" h="4725064">
                <a:moveTo>
                  <a:pt x="0" y="0"/>
                </a:moveTo>
                <a:lnTo>
                  <a:pt x="13216962" y="0"/>
                </a:lnTo>
                <a:lnTo>
                  <a:pt x="13216962" y="4725063"/>
                </a:lnTo>
                <a:lnTo>
                  <a:pt x="0" y="472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12016" flipH="1">
            <a:off x="-2763562" y="6887536"/>
            <a:ext cx="14922168" cy="5334675"/>
          </a:xfrm>
          <a:custGeom>
            <a:avLst/>
            <a:gdLst/>
            <a:ahLst/>
            <a:cxnLst/>
            <a:rect l="l" t="t" r="r" b="b"/>
            <a:pathLst>
              <a:path w="14922168" h="5334675">
                <a:moveTo>
                  <a:pt x="14922168" y="0"/>
                </a:moveTo>
                <a:lnTo>
                  <a:pt x="0" y="0"/>
                </a:lnTo>
                <a:lnTo>
                  <a:pt x="0" y="5334675"/>
                </a:lnTo>
                <a:lnTo>
                  <a:pt x="14922168" y="5334675"/>
                </a:lnTo>
                <a:lnTo>
                  <a:pt x="149221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929132">
            <a:off x="2889036" y="9914421"/>
            <a:ext cx="4794461" cy="1684973"/>
          </a:xfrm>
          <a:custGeom>
            <a:avLst/>
            <a:gdLst/>
            <a:ahLst/>
            <a:cxnLst/>
            <a:rect l="l" t="t" r="r" b="b"/>
            <a:pathLst>
              <a:path w="4794461" h="1684973">
                <a:moveTo>
                  <a:pt x="0" y="0"/>
                </a:moveTo>
                <a:lnTo>
                  <a:pt x="4794461" y="0"/>
                </a:lnTo>
                <a:lnTo>
                  <a:pt x="4794461" y="1684973"/>
                </a:lnTo>
                <a:lnTo>
                  <a:pt x="0" y="16849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100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8849" y="1310461"/>
            <a:ext cx="7080669" cy="7666078"/>
          </a:xfrm>
          <a:custGeom>
            <a:avLst/>
            <a:gdLst/>
            <a:ahLst/>
            <a:cxnLst/>
            <a:rect l="l" t="t" r="r" b="b"/>
            <a:pathLst>
              <a:path w="7080669" h="7666078">
                <a:moveTo>
                  <a:pt x="0" y="0"/>
                </a:moveTo>
                <a:lnTo>
                  <a:pt x="7080669" y="0"/>
                </a:lnTo>
                <a:lnTo>
                  <a:pt x="7080669" y="7666078"/>
                </a:lnTo>
                <a:lnTo>
                  <a:pt x="0" y="76660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660474" y="4455418"/>
            <a:ext cx="6220757" cy="21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762" lvl="1" indent="-246381" algn="just">
              <a:lnSpc>
                <a:spcPts val="3377"/>
              </a:lnSpc>
              <a:buFont typeface="Arial"/>
              <a:buChar char="•"/>
            </a:pPr>
            <a:r>
              <a:rPr lang="en-US" sz="2282" b="1">
                <a:solidFill>
                  <a:srgbClr val="0103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GUÍA DE REGISTRO DE DATOS FISCALES</a:t>
            </a:r>
          </a:p>
          <a:p>
            <a:pPr marL="492762" lvl="1" indent="-246381" algn="just">
              <a:lnSpc>
                <a:spcPts val="3377"/>
              </a:lnSpc>
              <a:buFont typeface="Arial"/>
              <a:buChar char="•"/>
            </a:pPr>
            <a:r>
              <a:rPr lang="en-US" sz="2282" b="1">
                <a:solidFill>
                  <a:srgbClr val="0103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GUÍA REGISTRO DE FORMAS DE PAGO</a:t>
            </a:r>
          </a:p>
          <a:p>
            <a:pPr marL="492762" lvl="1" indent="-246381" algn="just">
              <a:lnSpc>
                <a:spcPts val="3377"/>
              </a:lnSpc>
              <a:buFont typeface="Arial"/>
              <a:buChar char="•"/>
            </a:pPr>
            <a:r>
              <a:rPr lang="en-US" sz="2282" b="1">
                <a:solidFill>
                  <a:srgbClr val="0103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GUÍA DE PROCESO DE COBRANZA, CONSULTA DE PAGOS, CONSULTA DE RECHAZOS Y CONSULTA DE RECIBOS</a:t>
            </a:r>
          </a:p>
        </p:txBody>
      </p:sp>
      <p:sp>
        <p:nvSpPr>
          <p:cNvPr id="8" name="Freeform 8"/>
          <p:cNvSpPr/>
          <p:nvPr/>
        </p:nvSpPr>
        <p:spPr>
          <a:xfrm rot="-2564758">
            <a:off x="16021797" y="-565883"/>
            <a:ext cx="4532406" cy="3189166"/>
          </a:xfrm>
          <a:custGeom>
            <a:avLst/>
            <a:gdLst/>
            <a:ahLst/>
            <a:cxnLst/>
            <a:rect l="l" t="t" r="r" b="b"/>
            <a:pathLst>
              <a:path w="4532406" h="3189166">
                <a:moveTo>
                  <a:pt x="0" y="0"/>
                </a:moveTo>
                <a:lnTo>
                  <a:pt x="4532406" y="0"/>
                </a:lnTo>
                <a:lnTo>
                  <a:pt x="4532406" y="3189166"/>
                </a:lnTo>
                <a:lnTo>
                  <a:pt x="0" y="3189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20638" y="1906327"/>
            <a:ext cx="927150" cy="809918"/>
          </a:xfrm>
          <a:custGeom>
            <a:avLst/>
            <a:gdLst/>
            <a:ahLst/>
            <a:cxnLst/>
            <a:rect l="l" t="t" r="r" b="b"/>
            <a:pathLst>
              <a:path w="927150" h="809918">
                <a:moveTo>
                  <a:pt x="0" y="0"/>
                </a:moveTo>
                <a:lnTo>
                  <a:pt x="927150" y="0"/>
                </a:lnTo>
                <a:lnTo>
                  <a:pt x="927150" y="809919"/>
                </a:lnTo>
                <a:lnTo>
                  <a:pt x="0" y="8099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21875" t="-121898" r="-1096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627526" y="2716246"/>
            <a:ext cx="1032948" cy="902339"/>
          </a:xfrm>
          <a:custGeom>
            <a:avLst/>
            <a:gdLst/>
            <a:ahLst/>
            <a:cxnLst/>
            <a:rect l="l" t="t" r="r" b="b"/>
            <a:pathLst>
              <a:path w="1032948" h="902339">
                <a:moveTo>
                  <a:pt x="0" y="0"/>
                </a:moveTo>
                <a:lnTo>
                  <a:pt x="1032948" y="0"/>
                </a:lnTo>
                <a:lnTo>
                  <a:pt x="1032948" y="902338"/>
                </a:lnTo>
                <a:lnTo>
                  <a:pt x="0" y="9023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21875" t="-121898" r="-1096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54771" y="3539827"/>
            <a:ext cx="6485501" cy="2546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58"/>
              </a:lnSpc>
            </a:pPr>
            <a:r>
              <a:rPr lang="en-US" sz="9300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MATERIALES DE APOYO</a:t>
            </a:r>
          </a:p>
        </p:txBody>
      </p:sp>
      <p:sp>
        <p:nvSpPr>
          <p:cNvPr id="12" name="Freeform 12"/>
          <p:cNvSpPr/>
          <p:nvPr/>
        </p:nvSpPr>
        <p:spPr>
          <a:xfrm rot="-349622">
            <a:off x="1802535" y="5960461"/>
            <a:ext cx="1594621" cy="2049868"/>
          </a:xfrm>
          <a:custGeom>
            <a:avLst/>
            <a:gdLst/>
            <a:ahLst/>
            <a:cxnLst/>
            <a:rect l="l" t="t" r="r" b="b"/>
            <a:pathLst>
              <a:path w="1594621" h="2049868">
                <a:moveTo>
                  <a:pt x="0" y="0"/>
                </a:moveTo>
                <a:lnTo>
                  <a:pt x="1594621" y="0"/>
                </a:lnTo>
                <a:lnTo>
                  <a:pt x="1594621" y="2049868"/>
                </a:lnTo>
                <a:lnTo>
                  <a:pt x="0" y="20498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71677" y="8564617"/>
            <a:ext cx="1744645" cy="1531883"/>
          </a:xfrm>
          <a:custGeom>
            <a:avLst/>
            <a:gdLst/>
            <a:ahLst/>
            <a:cxnLst/>
            <a:rect l="l" t="t" r="r" b="b"/>
            <a:pathLst>
              <a:path w="1744645" h="1531883">
                <a:moveTo>
                  <a:pt x="0" y="0"/>
                </a:moveTo>
                <a:lnTo>
                  <a:pt x="1744646" y="0"/>
                </a:lnTo>
                <a:lnTo>
                  <a:pt x="1744646" y="1531883"/>
                </a:lnTo>
                <a:lnTo>
                  <a:pt x="0" y="15318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42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2311">
            <a:off x="5784072" y="5611306"/>
            <a:ext cx="15381822" cy="5499001"/>
          </a:xfrm>
          <a:custGeom>
            <a:avLst/>
            <a:gdLst/>
            <a:ahLst/>
            <a:cxnLst/>
            <a:rect l="l" t="t" r="r" b="b"/>
            <a:pathLst>
              <a:path w="15381822" h="5499001">
                <a:moveTo>
                  <a:pt x="0" y="0"/>
                </a:moveTo>
                <a:lnTo>
                  <a:pt x="15381821" y="0"/>
                </a:lnTo>
                <a:lnTo>
                  <a:pt x="15381821" y="5499002"/>
                </a:lnTo>
                <a:lnTo>
                  <a:pt x="0" y="549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8646318">
            <a:off x="-4512407" y="-2210979"/>
            <a:ext cx="17142419" cy="6128415"/>
          </a:xfrm>
          <a:custGeom>
            <a:avLst/>
            <a:gdLst/>
            <a:ahLst/>
            <a:cxnLst/>
            <a:rect l="l" t="t" r="r" b="b"/>
            <a:pathLst>
              <a:path w="17142419" h="6128415">
                <a:moveTo>
                  <a:pt x="0" y="0"/>
                </a:moveTo>
                <a:lnTo>
                  <a:pt x="17142419" y="0"/>
                </a:lnTo>
                <a:lnTo>
                  <a:pt x="17142419" y="6128415"/>
                </a:lnTo>
                <a:lnTo>
                  <a:pt x="0" y="6128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861123" y="3072059"/>
            <a:ext cx="12697130" cy="163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8"/>
              </a:lnSpc>
            </a:pPr>
            <a:r>
              <a:rPr lang="en-US" sz="12007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¡GRACIAS!</a:t>
            </a:r>
          </a:p>
        </p:txBody>
      </p:sp>
      <p:sp>
        <p:nvSpPr>
          <p:cNvPr id="5" name="Freeform 5"/>
          <p:cNvSpPr/>
          <p:nvPr/>
        </p:nvSpPr>
        <p:spPr>
          <a:xfrm rot="6884805">
            <a:off x="-2977535" y="3842440"/>
            <a:ext cx="5398896" cy="3798859"/>
          </a:xfrm>
          <a:custGeom>
            <a:avLst/>
            <a:gdLst/>
            <a:ahLst/>
            <a:cxnLst/>
            <a:rect l="l" t="t" r="r" b="b"/>
            <a:pathLst>
              <a:path w="5398896" h="3798859">
                <a:moveTo>
                  <a:pt x="0" y="0"/>
                </a:moveTo>
                <a:lnTo>
                  <a:pt x="5398896" y="0"/>
                </a:lnTo>
                <a:lnTo>
                  <a:pt x="5398896" y="3798860"/>
                </a:lnTo>
                <a:lnTo>
                  <a:pt x="0" y="3798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907433">
            <a:off x="15880906" y="-1475381"/>
            <a:ext cx="3850935" cy="6139172"/>
          </a:xfrm>
          <a:custGeom>
            <a:avLst/>
            <a:gdLst/>
            <a:ahLst/>
            <a:cxnLst/>
            <a:rect l="l" t="t" r="r" b="b"/>
            <a:pathLst>
              <a:path w="3850935" h="6139172">
                <a:moveTo>
                  <a:pt x="0" y="0"/>
                </a:moveTo>
                <a:lnTo>
                  <a:pt x="3850935" y="0"/>
                </a:lnTo>
                <a:lnTo>
                  <a:pt x="3850935" y="6139172"/>
                </a:lnTo>
                <a:lnTo>
                  <a:pt x="0" y="6139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31085" y="4860373"/>
            <a:ext cx="2151004" cy="598370"/>
          </a:xfrm>
          <a:custGeom>
            <a:avLst/>
            <a:gdLst/>
            <a:ahLst/>
            <a:cxnLst/>
            <a:rect l="l" t="t" r="r" b="b"/>
            <a:pathLst>
              <a:path w="2151004" h="598370">
                <a:moveTo>
                  <a:pt x="0" y="0"/>
                </a:moveTo>
                <a:lnTo>
                  <a:pt x="2151004" y="0"/>
                </a:lnTo>
                <a:lnTo>
                  <a:pt x="2151004" y="598370"/>
                </a:lnTo>
                <a:lnTo>
                  <a:pt x="0" y="5983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700149">
            <a:off x="2259670" y="6977958"/>
            <a:ext cx="3139574" cy="1993629"/>
          </a:xfrm>
          <a:custGeom>
            <a:avLst/>
            <a:gdLst/>
            <a:ahLst/>
            <a:cxnLst/>
            <a:rect l="l" t="t" r="r" b="b"/>
            <a:pathLst>
              <a:path w="3139574" h="1993629">
                <a:moveTo>
                  <a:pt x="0" y="0"/>
                </a:moveTo>
                <a:lnTo>
                  <a:pt x="3139574" y="0"/>
                </a:lnTo>
                <a:lnTo>
                  <a:pt x="3139574" y="1993630"/>
                </a:lnTo>
                <a:lnTo>
                  <a:pt x="0" y="1993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62754" flipH="1">
            <a:off x="13813084" y="2216425"/>
            <a:ext cx="3490338" cy="2157664"/>
          </a:xfrm>
          <a:custGeom>
            <a:avLst/>
            <a:gdLst/>
            <a:ahLst/>
            <a:cxnLst/>
            <a:rect l="l" t="t" r="r" b="b"/>
            <a:pathLst>
              <a:path w="3490338" h="2157664">
                <a:moveTo>
                  <a:pt x="3490338" y="0"/>
                </a:moveTo>
                <a:lnTo>
                  <a:pt x="0" y="0"/>
                </a:lnTo>
                <a:lnTo>
                  <a:pt x="0" y="2157663"/>
                </a:lnTo>
                <a:lnTo>
                  <a:pt x="3490338" y="2157663"/>
                </a:lnTo>
                <a:lnTo>
                  <a:pt x="3490338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27562" y="5611143"/>
            <a:ext cx="5958050" cy="1951775"/>
          </a:xfrm>
          <a:custGeom>
            <a:avLst/>
            <a:gdLst/>
            <a:ahLst/>
            <a:cxnLst/>
            <a:rect l="l" t="t" r="r" b="b"/>
            <a:pathLst>
              <a:path w="5958050" h="1951775">
                <a:moveTo>
                  <a:pt x="0" y="0"/>
                </a:moveTo>
                <a:lnTo>
                  <a:pt x="5958050" y="0"/>
                </a:lnTo>
                <a:lnTo>
                  <a:pt x="5958050" y="1951775"/>
                </a:lnTo>
                <a:lnTo>
                  <a:pt x="0" y="19517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39196" y="6606081"/>
            <a:ext cx="6934782" cy="399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</a:pPr>
            <a:r>
              <a:rPr lang="en-US" sz="2799" spc="53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¡¡TODOS SOMOS MEXICANOS DE 10!!</a:t>
            </a:r>
          </a:p>
        </p:txBody>
      </p:sp>
      <p:sp>
        <p:nvSpPr>
          <p:cNvPr id="12" name="Freeform 12"/>
          <p:cNvSpPr/>
          <p:nvPr/>
        </p:nvSpPr>
        <p:spPr>
          <a:xfrm>
            <a:off x="8205911" y="483039"/>
            <a:ext cx="1876177" cy="1647375"/>
          </a:xfrm>
          <a:custGeom>
            <a:avLst/>
            <a:gdLst/>
            <a:ahLst/>
            <a:cxnLst/>
            <a:rect l="l" t="t" r="r" b="b"/>
            <a:pathLst>
              <a:path w="1876177" h="1647375">
                <a:moveTo>
                  <a:pt x="0" y="0"/>
                </a:moveTo>
                <a:lnTo>
                  <a:pt x="1876178" y="0"/>
                </a:lnTo>
                <a:lnTo>
                  <a:pt x="1876178" y="1647376"/>
                </a:lnTo>
                <a:lnTo>
                  <a:pt x="0" y="16473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44999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4799" y="1221240"/>
            <a:ext cx="9828734" cy="7088974"/>
          </a:xfrm>
          <a:custGeom>
            <a:avLst/>
            <a:gdLst/>
            <a:ahLst/>
            <a:cxnLst/>
            <a:rect l="l" t="t" r="r" b="b"/>
            <a:pathLst>
              <a:path w="9828734" h="7088974">
                <a:moveTo>
                  <a:pt x="0" y="0"/>
                </a:moveTo>
                <a:lnTo>
                  <a:pt x="9828734" y="0"/>
                </a:lnTo>
                <a:lnTo>
                  <a:pt x="9828734" y="7088975"/>
                </a:lnTo>
                <a:lnTo>
                  <a:pt x="0" y="708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989283" flipH="1">
            <a:off x="8802838" y="8485140"/>
            <a:ext cx="14550492" cy="5201801"/>
          </a:xfrm>
          <a:custGeom>
            <a:avLst/>
            <a:gdLst/>
            <a:ahLst/>
            <a:cxnLst/>
            <a:rect l="l" t="t" r="r" b="b"/>
            <a:pathLst>
              <a:path w="14550492" h="5201801">
                <a:moveTo>
                  <a:pt x="14550492" y="0"/>
                </a:moveTo>
                <a:lnTo>
                  <a:pt x="0" y="0"/>
                </a:lnTo>
                <a:lnTo>
                  <a:pt x="0" y="5201801"/>
                </a:lnTo>
                <a:lnTo>
                  <a:pt x="14550492" y="5201801"/>
                </a:lnTo>
                <a:lnTo>
                  <a:pt x="1455049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782385" y="1749720"/>
            <a:ext cx="10723229" cy="171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0"/>
              </a:lnSpc>
              <a:spcBef>
                <a:spcPct val="0"/>
              </a:spcBef>
            </a:pPr>
            <a:r>
              <a:rPr lang="en-US" sz="9900" spc="326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OBJETIVO</a:t>
            </a:r>
          </a:p>
        </p:txBody>
      </p:sp>
      <p:sp>
        <p:nvSpPr>
          <p:cNvPr id="5" name="Freeform 5"/>
          <p:cNvSpPr/>
          <p:nvPr/>
        </p:nvSpPr>
        <p:spPr>
          <a:xfrm rot="9564750">
            <a:off x="-11199892" y="-254103"/>
            <a:ext cx="19733662" cy="7054784"/>
          </a:xfrm>
          <a:custGeom>
            <a:avLst/>
            <a:gdLst/>
            <a:ahLst/>
            <a:cxnLst/>
            <a:rect l="l" t="t" r="r" b="b"/>
            <a:pathLst>
              <a:path w="19733662" h="7054784">
                <a:moveTo>
                  <a:pt x="0" y="0"/>
                </a:moveTo>
                <a:lnTo>
                  <a:pt x="19733661" y="0"/>
                </a:lnTo>
                <a:lnTo>
                  <a:pt x="19733661" y="7054784"/>
                </a:lnTo>
                <a:lnTo>
                  <a:pt x="0" y="70547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22859">
            <a:off x="695737" y="6974233"/>
            <a:ext cx="3081335" cy="1904825"/>
          </a:xfrm>
          <a:custGeom>
            <a:avLst/>
            <a:gdLst/>
            <a:ahLst/>
            <a:cxnLst/>
            <a:rect l="l" t="t" r="r" b="b"/>
            <a:pathLst>
              <a:path w="3081335" h="1904825">
                <a:moveTo>
                  <a:pt x="0" y="0"/>
                </a:moveTo>
                <a:lnTo>
                  <a:pt x="3081336" y="0"/>
                </a:lnTo>
                <a:lnTo>
                  <a:pt x="3081336" y="1904825"/>
                </a:lnTo>
                <a:lnTo>
                  <a:pt x="0" y="1904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65901">
            <a:off x="8046041" y="279384"/>
            <a:ext cx="2360050" cy="1498631"/>
          </a:xfrm>
          <a:custGeom>
            <a:avLst/>
            <a:gdLst/>
            <a:ahLst/>
            <a:cxnLst/>
            <a:rect l="l" t="t" r="r" b="b"/>
            <a:pathLst>
              <a:path w="2360050" h="1498631">
                <a:moveTo>
                  <a:pt x="0" y="0"/>
                </a:moveTo>
                <a:lnTo>
                  <a:pt x="2360050" y="0"/>
                </a:lnTo>
                <a:lnTo>
                  <a:pt x="2360050" y="1498632"/>
                </a:lnTo>
                <a:lnTo>
                  <a:pt x="0" y="14986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10398" flipH="1">
            <a:off x="14255160" y="1405454"/>
            <a:ext cx="3137151" cy="1939329"/>
          </a:xfrm>
          <a:custGeom>
            <a:avLst/>
            <a:gdLst/>
            <a:ahLst/>
            <a:cxnLst/>
            <a:rect l="l" t="t" r="r" b="b"/>
            <a:pathLst>
              <a:path w="3137151" h="1939329">
                <a:moveTo>
                  <a:pt x="3137151" y="0"/>
                </a:moveTo>
                <a:lnTo>
                  <a:pt x="0" y="0"/>
                </a:lnTo>
                <a:lnTo>
                  <a:pt x="0" y="1939330"/>
                </a:lnTo>
                <a:lnTo>
                  <a:pt x="3137151" y="1939330"/>
                </a:lnTo>
                <a:lnTo>
                  <a:pt x="313715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205206">
            <a:off x="-2230480" y="-247916"/>
            <a:ext cx="6509346" cy="7601148"/>
          </a:xfrm>
          <a:custGeom>
            <a:avLst/>
            <a:gdLst/>
            <a:ahLst/>
            <a:cxnLst/>
            <a:rect l="l" t="t" r="r" b="b"/>
            <a:pathLst>
              <a:path w="6509346" h="7601148">
                <a:moveTo>
                  <a:pt x="0" y="0"/>
                </a:moveTo>
                <a:lnTo>
                  <a:pt x="6509347" y="0"/>
                </a:lnTo>
                <a:lnTo>
                  <a:pt x="6509347" y="7601148"/>
                </a:lnTo>
                <a:lnTo>
                  <a:pt x="0" y="76011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318696" y="8595639"/>
            <a:ext cx="1650609" cy="1449315"/>
          </a:xfrm>
          <a:custGeom>
            <a:avLst/>
            <a:gdLst/>
            <a:ahLst/>
            <a:cxnLst/>
            <a:rect l="l" t="t" r="r" b="b"/>
            <a:pathLst>
              <a:path w="1650609" h="1449315">
                <a:moveTo>
                  <a:pt x="0" y="0"/>
                </a:moveTo>
                <a:lnTo>
                  <a:pt x="1650608" y="0"/>
                </a:lnTo>
                <a:lnTo>
                  <a:pt x="1650608" y="1449315"/>
                </a:lnTo>
                <a:lnTo>
                  <a:pt x="0" y="144931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6000"/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595175" y="3466933"/>
            <a:ext cx="7370000" cy="397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Optimizar y administrar los recursos, con la finalidad de cumplir las metas anuales establecidas, manteniendo una cobranza efectiva que maximice la recuperación, generando eficiencia en todos los procesos y otorgar un servicio de mensajería de calidad a la Fundación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b="1">
              <a:solidFill>
                <a:srgbClr val="01033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989283" flipH="1">
            <a:off x="8802838" y="8485140"/>
            <a:ext cx="14550492" cy="5201801"/>
          </a:xfrm>
          <a:custGeom>
            <a:avLst/>
            <a:gdLst/>
            <a:ahLst/>
            <a:cxnLst/>
            <a:rect l="l" t="t" r="r" b="b"/>
            <a:pathLst>
              <a:path w="14550492" h="5201801">
                <a:moveTo>
                  <a:pt x="14550492" y="0"/>
                </a:moveTo>
                <a:lnTo>
                  <a:pt x="0" y="0"/>
                </a:lnTo>
                <a:lnTo>
                  <a:pt x="0" y="5201801"/>
                </a:lnTo>
                <a:lnTo>
                  <a:pt x="14550492" y="5201801"/>
                </a:lnTo>
                <a:lnTo>
                  <a:pt x="145504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22859">
            <a:off x="84467" y="8493966"/>
            <a:ext cx="2473689" cy="1529190"/>
          </a:xfrm>
          <a:custGeom>
            <a:avLst/>
            <a:gdLst/>
            <a:ahLst/>
            <a:cxnLst/>
            <a:rect l="l" t="t" r="r" b="b"/>
            <a:pathLst>
              <a:path w="2473689" h="1529190">
                <a:moveTo>
                  <a:pt x="0" y="0"/>
                </a:moveTo>
                <a:lnTo>
                  <a:pt x="2473689" y="0"/>
                </a:lnTo>
                <a:lnTo>
                  <a:pt x="2473689" y="1529190"/>
                </a:lnTo>
                <a:lnTo>
                  <a:pt x="0" y="1529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10398" flipH="1">
            <a:off x="14951733" y="963285"/>
            <a:ext cx="3137151" cy="1939329"/>
          </a:xfrm>
          <a:custGeom>
            <a:avLst/>
            <a:gdLst/>
            <a:ahLst/>
            <a:cxnLst/>
            <a:rect l="l" t="t" r="r" b="b"/>
            <a:pathLst>
              <a:path w="3137151" h="1939329">
                <a:moveTo>
                  <a:pt x="3137150" y="0"/>
                </a:moveTo>
                <a:lnTo>
                  <a:pt x="0" y="0"/>
                </a:lnTo>
                <a:lnTo>
                  <a:pt x="0" y="1939330"/>
                </a:lnTo>
                <a:lnTo>
                  <a:pt x="3137150" y="1939330"/>
                </a:lnTo>
                <a:lnTo>
                  <a:pt x="313715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564750">
            <a:off x="-11199892" y="423785"/>
            <a:ext cx="19733662" cy="7054784"/>
          </a:xfrm>
          <a:custGeom>
            <a:avLst/>
            <a:gdLst/>
            <a:ahLst/>
            <a:cxnLst/>
            <a:rect l="l" t="t" r="r" b="b"/>
            <a:pathLst>
              <a:path w="19733662" h="7054784">
                <a:moveTo>
                  <a:pt x="0" y="0"/>
                </a:moveTo>
                <a:lnTo>
                  <a:pt x="19733661" y="0"/>
                </a:lnTo>
                <a:lnTo>
                  <a:pt x="19733661" y="7054784"/>
                </a:lnTo>
                <a:lnTo>
                  <a:pt x="0" y="70547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05206">
            <a:off x="-2225973" y="-247916"/>
            <a:ext cx="6509346" cy="7601148"/>
          </a:xfrm>
          <a:custGeom>
            <a:avLst/>
            <a:gdLst/>
            <a:ahLst/>
            <a:cxnLst/>
            <a:rect l="l" t="t" r="r" b="b"/>
            <a:pathLst>
              <a:path w="6509346" h="7601148">
                <a:moveTo>
                  <a:pt x="0" y="0"/>
                </a:moveTo>
                <a:lnTo>
                  <a:pt x="6509346" y="0"/>
                </a:lnTo>
                <a:lnTo>
                  <a:pt x="6509346" y="7601148"/>
                </a:lnTo>
                <a:lnTo>
                  <a:pt x="0" y="7601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flipH="1" flipV="1">
            <a:off x="9134907" y="2013086"/>
            <a:ext cx="14633" cy="5407778"/>
          </a:xfrm>
          <a:prstGeom prst="line">
            <a:avLst/>
          </a:prstGeom>
          <a:ln w="28575" cap="flat">
            <a:solidFill>
              <a:srgbClr val="36399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7384461" y="1428945"/>
            <a:ext cx="3829289" cy="927125"/>
            <a:chOff x="0" y="0"/>
            <a:chExt cx="1445133" cy="3498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7E7CD4"/>
            </a:solidFill>
            <a:ln w="38100" cap="rnd">
              <a:solidFill>
                <a:srgbClr val="7E7CD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34895" y="1279379"/>
            <a:ext cx="3829289" cy="927125"/>
            <a:chOff x="0" y="0"/>
            <a:chExt cx="1445133" cy="349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8464DD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6042569" y="5044038"/>
            <a:ext cx="3120992" cy="660157"/>
          </a:xfrm>
          <a:prstGeom prst="line">
            <a:avLst/>
          </a:prstGeom>
          <a:ln w="28575" cap="flat">
            <a:solidFill>
              <a:srgbClr val="36399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9177047" y="5044038"/>
            <a:ext cx="3217949" cy="660157"/>
          </a:xfrm>
          <a:prstGeom prst="line">
            <a:avLst/>
          </a:prstGeom>
          <a:ln w="28575" cap="flat">
            <a:solidFill>
              <a:srgbClr val="36399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7345986" y="3155631"/>
            <a:ext cx="3829289" cy="927125"/>
            <a:chOff x="0" y="0"/>
            <a:chExt cx="1445133" cy="34988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F44C70"/>
            </a:solidFill>
            <a:ln w="38100" cap="rnd">
              <a:solidFill>
                <a:srgbClr val="E2689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197584" y="3131075"/>
            <a:ext cx="3829289" cy="927125"/>
            <a:chOff x="0" y="0"/>
            <a:chExt cx="1445133" cy="34988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E26890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27925" y="5704195"/>
            <a:ext cx="3829289" cy="927125"/>
            <a:chOff x="0" y="0"/>
            <a:chExt cx="1445133" cy="34988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F44C70"/>
            </a:solidFill>
            <a:ln w="38100" cap="rnd">
              <a:solidFill>
                <a:srgbClr val="E26890"/>
              </a:solidFill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978359" y="5554629"/>
            <a:ext cx="3829289" cy="927125"/>
            <a:chOff x="0" y="0"/>
            <a:chExt cx="1445133" cy="34988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E26890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234895" y="7420864"/>
            <a:ext cx="3829289" cy="927125"/>
            <a:chOff x="0" y="0"/>
            <a:chExt cx="1445133" cy="34988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7E7CD4"/>
            </a:solidFill>
            <a:ln w="38100" cap="rnd">
              <a:solidFill>
                <a:srgbClr val="7E7CD4"/>
              </a:solidFill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085330" y="7271298"/>
            <a:ext cx="3829289" cy="927125"/>
            <a:chOff x="0" y="0"/>
            <a:chExt cx="1445133" cy="34988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7E7CD4"/>
              </a:solidFill>
              <a:prstDash val="solid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480352" y="5704195"/>
            <a:ext cx="3829289" cy="927125"/>
            <a:chOff x="0" y="0"/>
            <a:chExt cx="1445133" cy="34988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F44C70"/>
            </a:solidFill>
            <a:ln w="38100" cap="rnd">
              <a:solidFill>
                <a:srgbClr val="E26890"/>
              </a:solidFill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330786" y="5554629"/>
            <a:ext cx="3829289" cy="927125"/>
            <a:chOff x="0" y="0"/>
            <a:chExt cx="1445133" cy="34988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445133" cy="349887"/>
            </a:xfrm>
            <a:custGeom>
              <a:avLst/>
              <a:gdLst/>
              <a:ahLst/>
              <a:cxnLst/>
              <a:rect l="l" t="t" r="r" b="b"/>
              <a:pathLst>
                <a:path w="1445133" h="349887">
                  <a:moveTo>
                    <a:pt x="42457" y="0"/>
                  </a:moveTo>
                  <a:lnTo>
                    <a:pt x="1402676" y="0"/>
                  </a:lnTo>
                  <a:cubicBezTo>
                    <a:pt x="1426124" y="0"/>
                    <a:pt x="1445133" y="19009"/>
                    <a:pt x="1445133" y="42457"/>
                  </a:cubicBezTo>
                  <a:lnTo>
                    <a:pt x="1445133" y="307430"/>
                  </a:lnTo>
                  <a:cubicBezTo>
                    <a:pt x="1445133" y="330878"/>
                    <a:pt x="1426124" y="349887"/>
                    <a:pt x="1402676" y="349887"/>
                  </a:cubicBezTo>
                  <a:lnTo>
                    <a:pt x="42457" y="349887"/>
                  </a:lnTo>
                  <a:cubicBezTo>
                    <a:pt x="19009" y="349887"/>
                    <a:pt x="0" y="330878"/>
                    <a:pt x="0" y="307430"/>
                  </a:cubicBezTo>
                  <a:lnTo>
                    <a:pt x="0" y="42457"/>
                  </a:lnTo>
                  <a:cubicBezTo>
                    <a:pt x="0" y="19009"/>
                    <a:pt x="19009" y="0"/>
                    <a:pt x="4245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E26890"/>
              </a:solidFill>
              <a:prstDash val="solid"/>
              <a:round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19050"/>
              <a:ext cx="1445133" cy="368937"/>
            </a:xfrm>
            <a:prstGeom prst="rect">
              <a:avLst/>
            </a:prstGeom>
          </p:spPr>
          <p:txBody>
            <a:bodyPr lIns="49652" tIns="49652" rIns="49652" bIns="49652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8318696" y="8595639"/>
            <a:ext cx="1650609" cy="1449315"/>
          </a:xfrm>
          <a:custGeom>
            <a:avLst/>
            <a:gdLst/>
            <a:ahLst/>
            <a:cxnLst/>
            <a:rect l="l" t="t" r="r" b="b"/>
            <a:pathLst>
              <a:path w="1650609" h="1449315">
                <a:moveTo>
                  <a:pt x="0" y="0"/>
                </a:moveTo>
                <a:lnTo>
                  <a:pt x="1650608" y="0"/>
                </a:lnTo>
                <a:lnTo>
                  <a:pt x="1650608" y="1449315"/>
                </a:lnTo>
                <a:lnTo>
                  <a:pt x="0" y="14493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6000"/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3782385" y="637"/>
            <a:ext cx="10723229" cy="127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  <a:spcBef>
                <a:spcPct val="0"/>
              </a:spcBef>
            </a:pPr>
            <a:r>
              <a:rPr lang="en-US" sz="7400" spc="244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ORGANIGRAMA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633134" y="1400370"/>
            <a:ext cx="2958188" cy="65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ARTURO ZUGAIDE PÉREZ</a:t>
            </a:r>
          </a:p>
          <a:p>
            <a:pPr marL="0" lvl="0" indent="0" algn="ctr">
              <a:lnSpc>
                <a:spcPts val="1987"/>
              </a:lnSpc>
              <a:spcBef>
                <a:spcPct val="0"/>
              </a:spcBef>
            </a:pPr>
            <a:r>
              <a:rPr lang="en-US" sz="15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DIR. FINANZAS Y OPERACIONES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633134" y="3212864"/>
            <a:ext cx="2958188" cy="65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ROSA MA. GONZÁLEZ S.</a:t>
            </a:r>
          </a:p>
          <a:p>
            <a:pPr marL="0" lvl="0" indent="0" algn="ctr">
              <a:lnSpc>
                <a:spcPts val="1987"/>
              </a:lnSpc>
              <a:spcBef>
                <a:spcPct val="0"/>
              </a:spcBef>
            </a:pPr>
            <a:r>
              <a:rPr lang="en-US" sz="15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EJECUTIVA MASTER COBRANZA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87797" y="5711363"/>
            <a:ext cx="2958188" cy="65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LUCIA E. ONGAY SOTO </a:t>
            </a:r>
          </a:p>
          <a:p>
            <a:pPr marL="0" lvl="0" indent="0" algn="ctr">
              <a:lnSpc>
                <a:spcPts val="1987"/>
              </a:lnSpc>
              <a:spcBef>
                <a:spcPct val="0"/>
              </a:spcBef>
            </a:pPr>
            <a:r>
              <a:rPr lang="en-US" sz="15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RECUPERADORA DE DONATIVOS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649978" y="5711363"/>
            <a:ext cx="2958188" cy="65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SONIA PÉREZ RAMÍREZ </a:t>
            </a:r>
          </a:p>
          <a:p>
            <a:pPr marL="0" lvl="0" indent="0" algn="ctr">
              <a:lnSpc>
                <a:spcPts val="1987"/>
              </a:lnSpc>
              <a:spcBef>
                <a:spcPct val="0"/>
              </a:spcBef>
            </a:pPr>
            <a:r>
              <a:rPr lang="en-US" sz="15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RECUPERADORA DE DONATIVOS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522164" y="7395067"/>
            <a:ext cx="2958188" cy="65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7"/>
              </a:lnSpc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HENRY TELLEZ NAVA </a:t>
            </a:r>
          </a:p>
          <a:p>
            <a:pPr marL="0" lvl="0" indent="0" algn="ctr">
              <a:lnSpc>
                <a:spcPts val="1987"/>
              </a:lnSpc>
              <a:spcBef>
                <a:spcPct val="0"/>
              </a:spcBef>
            </a:pPr>
            <a:r>
              <a:rPr lang="en-US" sz="15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MENSAJERO COBRADOR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64750">
            <a:off x="-11199892" y="724689"/>
            <a:ext cx="19733662" cy="7054784"/>
          </a:xfrm>
          <a:custGeom>
            <a:avLst/>
            <a:gdLst/>
            <a:ahLst/>
            <a:cxnLst/>
            <a:rect l="l" t="t" r="r" b="b"/>
            <a:pathLst>
              <a:path w="19733662" h="7054784">
                <a:moveTo>
                  <a:pt x="0" y="0"/>
                </a:moveTo>
                <a:lnTo>
                  <a:pt x="19733661" y="0"/>
                </a:lnTo>
                <a:lnTo>
                  <a:pt x="19733661" y="7054784"/>
                </a:lnTo>
                <a:lnTo>
                  <a:pt x="0" y="7054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74428" y="492674"/>
            <a:ext cx="7819175" cy="7748092"/>
          </a:xfrm>
          <a:custGeom>
            <a:avLst/>
            <a:gdLst/>
            <a:ahLst/>
            <a:cxnLst/>
            <a:rect l="l" t="t" r="r" b="b"/>
            <a:pathLst>
              <a:path w="7819175" h="7748092">
                <a:moveTo>
                  <a:pt x="0" y="0"/>
                </a:moveTo>
                <a:lnTo>
                  <a:pt x="7819175" y="0"/>
                </a:lnTo>
                <a:lnTo>
                  <a:pt x="7819175" y="7748092"/>
                </a:lnTo>
                <a:lnTo>
                  <a:pt x="0" y="7748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080874" y="2857911"/>
            <a:ext cx="7406284" cy="427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2" lvl="1" indent="-356236" algn="l">
              <a:lnSpc>
                <a:spcPts val="4818"/>
              </a:lnSpc>
              <a:buFont typeface="Arial"/>
              <a:buChar char="•"/>
            </a:pPr>
            <a:r>
              <a:rPr lang="en-US" sz="3300" b="1" spc="19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Recolección</a:t>
            </a:r>
          </a:p>
          <a:p>
            <a:pPr marL="712472" lvl="1" indent="-356236" algn="l">
              <a:lnSpc>
                <a:spcPts val="4818"/>
              </a:lnSpc>
              <a:buFont typeface="Arial"/>
              <a:buChar char="•"/>
            </a:pPr>
            <a:r>
              <a:rPr lang="en-US" sz="3300" b="1" spc="19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Tarjetas de crédito</a:t>
            </a:r>
          </a:p>
          <a:p>
            <a:pPr marL="712472" lvl="1" indent="-356236" algn="l">
              <a:lnSpc>
                <a:spcPts val="4818"/>
              </a:lnSpc>
              <a:buFont typeface="Arial"/>
              <a:buChar char="•"/>
            </a:pPr>
            <a:r>
              <a:rPr lang="en-US" sz="3300" b="1" spc="19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Débito/Cuenta clabe/Cuenta cheques</a:t>
            </a:r>
          </a:p>
          <a:p>
            <a:pPr marL="712472" lvl="1" indent="-356236" algn="l">
              <a:lnSpc>
                <a:spcPts val="4818"/>
              </a:lnSpc>
              <a:buFont typeface="Arial"/>
              <a:buChar char="•"/>
            </a:pPr>
            <a:r>
              <a:rPr lang="en-US" sz="3300" b="1" spc="19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AMEX</a:t>
            </a:r>
          </a:p>
          <a:p>
            <a:pPr marL="712472" lvl="1" indent="-356236" algn="l">
              <a:lnSpc>
                <a:spcPts val="4818"/>
              </a:lnSpc>
              <a:buFont typeface="Arial"/>
              <a:buChar char="•"/>
            </a:pPr>
            <a:r>
              <a:rPr lang="en-US" sz="3300" b="1" spc="19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DEPÓSITOS (OPEN PAY / PAYPAL)</a:t>
            </a:r>
          </a:p>
        </p:txBody>
      </p:sp>
      <p:sp>
        <p:nvSpPr>
          <p:cNvPr id="5" name="Freeform 5"/>
          <p:cNvSpPr/>
          <p:nvPr/>
        </p:nvSpPr>
        <p:spPr>
          <a:xfrm rot="-989901">
            <a:off x="11374189" y="4931207"/>
            <a:ext cx="14550492" cy="5201801"/>
          </a:xfrm>
          <a:custGeom>
            <a:avLst/>
            <a:gdLst/>
            <a:ahLst/>
            <a:cxnLst/>
            <a:rect l="l" t="t" r="r" b="b"/>
            <a:pathLst>
              <a:path w="14550492" h="5201801">
                <a:moveTo>
                  <a:pt x="0" y="0"/>
                </a:moveTo>
                <a:lnTo>
                  <a:pt x="14550492" y="0"/>
                </a:lnTo>
                <a:lnTo>
                  <a:pt x="14550492" y="5201801"/>
                </a:lnTo>
                <a:lnTo>
                  <a:pt x="0" y="52018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22859">
            <a:off x="-2246526" y="7534822"/>
            <a:ext cx="4119205" cy="2546418"/>
          </a:xfrm>
          <a:custGeom>
            <a:avLst/>
            <a:gdLst/>
            <a:ahLst/>
            <a:cxnLst/>
            <a:rect l="l" t="t" r="r" b="b"/>
            <a:pathLst>
              <a:path w="4119205" h="2546418">
                <a:moveTo>
                  <a:pt x="0" y="0"/>
                </a:moveTo>
                <a:lnTo>
                  <a:pt x="4119205" y="0"/>
                </a:lnTo>
                <a:lnTo>
                  <a:pt x="4119205" y="2546417"/>
                </a:lnTo>
                <a:lnTo>
                  <a:pt x="0" y="25464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94195" y="1561291"/>
            <a:ext cx="11579641" cy="119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82"/>
              </a:lnSpc>
            </a:pPr>
            <a:r>
              <a:rPr lang="en-US" sz="6700" spc="40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FORMAS DE PAGO</a:t>
            </a:r>
          </a:p>
        </p:txBody>
      </p:sp>
      <p:sp>
        <p:nvSpPr>
          <p:cNvPr id="8" name="Freeform 8"/>
          <p:cNvSpPr/>
          <p:nvPr/>
        </p:nvSpPr>
        <p:spPr>
          <a:xfrm rot="-3907433">
            <a:off x="15707508" y="-1327320"/>
            <a:ext cx="3850935" cy="6139172"/>
          </a:xfrm>
          <a:custGeom>
            <a:avLst/>
            <a:gdLst/>
            <a:ahLst/>
            <a:cxnLst/>
            <a:rect l="l" t="t" r="r" b="b"/>
            <a:pathLst>
              <a:path w="3850935" h="6139172">
                <a:moveTo>
                  <a:pt x="0" y="0"/>
                </a:moveTo>
                <a:lnTo>
                  <a:pt x="3850935" y="0"/>
                </a:lnTo>
                <a:lnTo>
                  <a:pt x="3850935" y="6139172"/>
                </a:lnTo>
                <a:lnTo>
                  <a:pt x="0" y="61391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45927" y="8383641"/>
            <a:ext cx="1876177" cy="1647375"/>
          </a:xfrm>
          <a:custGeom>
            <a:avLst/>
            <a:gdLst/>
            <a:ahLst/>
            <a:cxnLst/>
            <a:rect l="l" t="t" r="r" b="b"/>
            <a:pathLst>
              <a:path w="1876177" h="1647375">
                <a:moveTo>
                  <a:pt x="0" y="0"/>
                </a:moveTo>
                <a:lnTo>
                  <a:pt x="1876177" y="0"/>
                </a:lnTo>
                <a:lnTo>
                  <a:pt x="1876177" y="1647375"/>
                </a:lnTo>
                <a:lnTo>
                  <a:pt x="0" y="16473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4999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078979">
            <a:off x="-5750702" y="-3124261"/>
            <a:ext cx="19733662" cy="7054784"/>
          </a:xfrm>
          <a:custGeom>
            <a:avLst/>
            <a:gdLst/>
            <a:ahLst/>
            <a:cxnLst/>
            <a:rect l="l" t="t" r="r" b="b"/>
            <a:pathLst>
              <a:path w="19733662" h="7054784">
                <a:moveTo>
                  <a:pt x="0" y="0"/>
                </a:moveTo>
                <a:lnTo>
                  <a:pt x="19733662" y="0"/>
                </a:lnTo>
                <a:lnTo>
                  <a:pt x="19733662" y="7054784"/>
                </a:lnTo>
                <a:lnTo>
                  <a:pt x="0" y="7054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46537" y="7610925"/>
            <a:ext cx="1876177" cy="1647375"/>
          </a:xfrm>
          <a:custGeom>
            <a:avLst/>
            <a:gdLst/>
            <a:ahLst/>
            <a:cxnLst/>
            <a:rect l="l" t="t" r="r" b="b"/>
            <a:pathLst>
              <a:path w="1876177" h="1647375">
                <a:moveTo>
                  <a:pt x="0" y="0"/>
                </a:moveTo>
                <a:lnTo>
                  <a:pt x="1876177" y="0"/>
                </a:lnTo>
                <a:lnTo>
                  <a:pt x="1876177" y="1647375"/>
                </a:lnTo>
                <a:lnTo>
                  <a:pt x="0" y="1647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43343" y="279306"/>
            <a:ext cx="12001314" cy="98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5700" spc="131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FORMAS DE PAGO</a:t>
            </a:r>
          </a:p>
        </p:txBody>
      </p:sp>
      <p:sp>
        <p:nvSpPr>
          <p:cNvPr id="5" name="Freeform 5"/>
          <p:cNvSpPr/>
          <p:nvPr/>
        </p:nvSpPr>
        <p:spPr>
          <a:xfrm>
            <a:off x="11876903" y="1515635"/>
            <a:ext cx="5176566" cy="5798597"/>
          </a:xfrm>
          <a:custGeom>
            <a:avLst/>
            <a:gdLst/>
            <a:ahLst/>
            <a:cxnLst/>
            <a:rect l="l" t="t" r="r" b="b"/>
            <a:pathLst>
              <a:path w="5176566" h="5798597">
                <a:moveTo>
                  <a:pt x="0" y="0"/>
                </a:moveTo>
                <a:lnTo>
                  <a:pt x="5176566" y="0"/>
                </a:lnTo>
                <a:lnTo>
                  <a:pt x="5176566" y="5798597"/>
                </a:lnTo>
                <a:lnTo>
                  <a:pt x="0" y="57985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830772" y="2552160"/>
            <a:ext cx="3775581" cy="517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3"/>
              </a:lnSpc>
              <a:spcBef>
                <a:spcPct val="0"/>
              </a:spcBef>
            </a:pPr>
            <a:r>
              <a:rPr lang="en-US" sz="2895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TARJETA DE CRÉDITO</a:t>
            </a:r>
          </a:p>
        </p:txBody>
      </p:sp>
      <p:sp>
        <p:nvSpPr>
          <p:cNvPr id="7" name="Freeform 7"/>
          <p:cNvSpPr/>
          <p:nvPr/>
        </p:nvSpPr>
        <p:spPr>
          <a:xfrm rot="-422859">
            <a:off x="-1774377" y="7854008"/>
            <a:ext cx="4119205" cy="2546418"/>
          </a:xfrm>
          <a:custGeom>
            <a:avLst/>
            <a:gdLst/>
            <a:ahLst/>
            <a:cxnLst/>
            <a:rect l="l" t="t" r="r" b="b"/>
            <a:pathLst>
              <a:path w="4119205" h="2546418">
                <a:moveTo>
                  <a:pt x="0" y="0"/>
                </a:moveTo>
                <a:lnTo>
                  <a:pt x="4119205" y="0"/>
                </a:lnTo>
                <a:lnTo>
                  <a:pt x="4119205" y="2546417"/>
                </a:lnTo>
                <a:lnTo>
                  <a:pt x="0" y="2546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907433">
            <a:off x="15707508" y="-1327320"/>
            <a:ext cx="3850935" cy="6139172"/>
          </a:xfrm>
          <a:custGeom>
            <a:avLst/>
            <a:gdLst/>
            <a:ahLst/>
            <a:cxnLst/>
            <a:rect l="l" t="t" r="r" b="b"/>
            <a:pathLst>
              <a:path w="3850935" h="6139172">
                <a:moveTo>
                  <a:pt x="0" y="0"/>
                </a:moveTo>
                <a:lnTo>
                  <a:pt x="3850935" y="0"/>
                </a:lnTo>
                <a:lnTo>
                  <a:pt x="3850935" y="6139172"/>
                </a:lnTo>
                <a:lnTo>
                  <a:pt x="0" y="6139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566987" y="1515635"/>
            <a:ext cx="5176566" cy="5798597"/>
          </a:xfrm>
          <a:custGeom>
            <a:avLst/>
            <a:gdLst/>
            <a:ahLst/>
            <a:cxnLst/>
            <a:rect l="l" t="t" r="r" b="b"/>
            <a:pathLst>
              <a:path w="5176566" h="5798597">
                <a:moveTo>
                  <a:pt x="0" y="0"/>
                </a:moveTo>
                <a:lnTo>
                  <a:pt x="5176566" y="0"/>
                </a:lnTo>
                <a:lnTo>
                  <a:pt x="5176566" y="5798597"/>
                </a:lnTo>
                <a:lnTo>
                  <a:pt x="0" y="57985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42311">
            <a:off x="10291428" y="4939680"/>
            <a:ext cx="20226327" cy="7230912"/>
          </a:xfrm>
          <a:custGeom>
            <a:avLst/>
            <a:gdLst/>
            <a:ahLst/>
            <a:cxnLst/>
            <a:rect l="l" t="t" r="r" b="b"/>
            <a:pathLst>
              <a:path w="20226327" h="7230912">
                <a:moveTo>
                  <a:pt x="0" y="0"/>
                </a:moveTo>
                <a:lnTo>
                  <a:pt x="20226327" y="0"/>
                </a:lnTo>
                <a:lnTo>
                  <a:pt x="20226327" y="7230912"/>
                </a:lnTo>
                <a:lnTo>
                  <a:pt x="0" y="72309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441113" y="3184735"/>
            <a:ext cx="3824654" cy="3966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Tarjeta de débito, todos los bancos nacionales (16 Dígitos)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Cuenta CLABE, todos los bancos nacionales (18 Dígitos)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Cuenta de cheques únicamente HSBC (10 Dígitos)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Importante ingresar banco, fecha de vencimiento y nombre del cuentahabiente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En sistema No. de ahijados y frecuencia del pago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Tiempo de respuesta bancaria 24 hsr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53203" y="3125741"/>
            <a:ext cx="3853149" cy="3997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Cualquier tarjeta de crédito (16 Dígitos)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Tarjetas extranjeras (Banco Otro)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Tarjetas digitales permanentes (Nu, Stori, Ualá, etc.)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Tarjetas departamentales (Walmart, Liverpool, Coppel, etc.)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Importante ingresar fecha de vencimiento, nombre del tarjetahabiente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En sistema No. de ahijados y frecuencia de pago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Tiempo de respuesta bancaria 1 hr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53917" y="1515635"/>
            <a:ext cx="5176566" cy="5798597"/>
          </a:xfrm>
          <a:custGeom>
            <a:avLst/>
            <a:gdLst/>
            <a:ahLst/>
            <a:cxnLst/>
            <a:rect l="l" t="t" r="r" b="b"/>
            <a:pathLst>
              <a:path w="5176566" h="5798597">
                <a:moveTo>
                  <a:pt x="0" y="0"/>
                </a:moveTo>
                <a:lnTo>
                  <a:pt x="5176566" y="0"/>
                </a:lnTo>
                <a:lnTo>
                  <a:pt x="5176566" y="5798597"/>
                </a:lnTo>
                <a:lnTo>
                  <a:pt x="0" y="579859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183386" y="3195530"/>
            <a:ext cx="3761322" cy="366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1644" lvl="1" indent="-185822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Es una forma de pago que ya no ofrecemos a nuevos padrinos</a:t>
            </a:r>
          </a:p>
          <a:p>
            <a:pPr marL="371644" lvl="1" indent="-185822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Nuestra base de datos es de 100 padrinos únicamente</a:t>
            </a:r>
          </a:p>
          <a:p>
            <a:pPr marL="371644" lvl="1" indent="-185822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Mensajero cobrador, realiza llamadas y asigna visita para recoger el donativo y entregar RD</a:t>
            </a:r>
          </a:p>
          <a:p>
            <a:pPr marL="371644" lvl="1" indent="-185822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Una vez cobrado el mensajero realiza depósitos bancarios para su registro en sistema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41113" y="2561751"/>
            <a:ext cx="4110030" cy="457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3"/>
              </a:lnSpc>
              <a:spcBef>
                <a:spcPct val="0"/>
              </a:spcBef>
            </a:pPr>
            <a:r>
              <a:rPr lang="en-US" sz="2595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DÉBITO/CTA CLABE/CTA CHEQUES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71075" y="2552226"/>
            <a:ext cx="3373634" cy="51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3"/>
              </a:lnSpc>
              <a:spcBef>
                <a:spcPct val="0"/>
              </a:spcBef>
            </a:pPr>
            <a:r>
              <a:rPr lang="en-US" sz="2895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RECOLECCIÓN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2311">
            <a:off x="9858216" y="4311496"/>
            <a:ext cx="20226327" cy="7230912"/>
          </a:xfrm>
          <a:custGeom>
            <a:avLst/>
            <a:gdLst/>
            <a:ahLst/>
            <a:cxnLst/>
            <a:rect l="l" t="t" r="r" b="b"/>
            <a:pathLst>
              <a:path w="20226327" h="7230912">
                <a:moveTo>
                  <a:pt x="0" y="0"/>
                </a:moveTo>
                <a:lnTo>
                  <a:pt x="20226327" y="0"/>
                </a:lnTo>
                <a:lnTo>
                  <a:pt x="20226327" y="7230912"/>
                </a:lnTo>
                <a:lnTo>
                  <a:pt x="0" y="723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60233" y="1699071"/>
            <a:ext cx="5176566" cy="5798597"/>
          </a:xfrm>
          <a:custGeom>
            <a:avLst/>
            <a:gdLst/>
            <a:ahLst/>
            <a:cxnLst/>
            <a:rect l="l" t="t" r="r" b="b"/>
            <a:pathLst>
              <a:path w="5176566" h="5798597">
                <a:moveTo>
                  <a:pt x="0" y="0"/>
                </a:moveTo>
                <a:lnTo>
                  <a:pt x="5176567" y="0"/>
                </a:lnTo>
                <a:lnTo>
                  <a:pt x="5176567" y="5798597"/>
                </a:lnTo>
                <a:lnTo>
                  <a:pt x="0" y="57985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21742" y="1699071"/>
            <a:ext cx="5176566" cy="5798597"/>
          </a:xfrm>
          <a:custGeom>
            <a:avLst/>
            <a:gdLst/>
            <a:ahLst/>
            <a:cxnLst/>
            <a:rect l="l" t="t" r="r" b="b"/>
            <a:pathLst>
              <a:path w="5176566" h="5798597">
                <a:moveTo>
                  <a:pt x="0" y="0"/>
                </a:moveTo>
                <a:lnTo>
                  <a:pt x="5176566" y="0"/>
                </a:lnTo>
                <a:lnTo>
                  <a:pt x="5176566" y="5798597"/>
                </a:lnTo>
                <a:lnTo>
                  <a:pt x="0" y="57985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078979">
            <a:off x="-5767372" y="-3091755"/>
            <a:ext cx="19733662" cy="7054784"/>
          </a:xfrm>
          <a:custGeom>
            <a:avLst/>
            <a:gdLst/>
            <a:ahLst/>
            <a:cxnLst/>
            <a:rect l="l" t="t" r="r" b="b"/>
            <a:pathLst>
              <a:path w="19733662" h="7054784">
                <a:moveTo>
                  <a:pt x="0" y="0"/>
                </a:moveTo>
                <a:lnTo>
                  <a:pt x="19733662" y="0"/>
                </a:lnTo>
                <a:lnTo>
                  <a:pt x="19733662" y="7054784"/>
                </a:lnTo>
                <a:lnTo>
                  <a:pt x="0" y="7054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7170" y="1699071"/>
            <a:ext cx="5176566" cy="5798597"/>
          </a:xfrm>
          <a:custGeom>
            <a:avLst/>
            <a:gdLst/>
            <a:ahLst/>
            <a:cxnLst/>
            <a:rect l="l" t="t" r="r" b="b"/>
            <a:pathLst>
              <a:path w="5176566" h="5798597">
                <a:moveTo>
                  <a:pt x="0" y="0"/>
                </a:moveTo>
                <a:lnTo>
                  <a:pt x="5176566" y="0"/>
                </a:lnTo>
                <a:lnTo>
                  <a:pt x="5176566" y="5798597"/>
                </a:lnTo>
                <a:lnTo>
                  <a:pt x="0" y="57985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78822">
            <a:off x="16176098" y="213059"/>
            <a:ext cx="4223805" cy="2972023"/>
          </a:xfrm>
          <a:custGeom>
            <a:avLst/>
            <a:gdLst/>
            <a:ahLst/>
            <a:cxnLst/>
            <a:rect l="l" t="t" r="r" b="b"/>
            <a:pathLst>
              <a:path w="4223805" h="2972023">
                <a:moveTo>
                  <a:pt x="0" y="0"/>
                </a:moveTo>
                <a:lnTo>
                  <a:pt x="4223804" y="0"/>
                </a:lnTo>
                <a:lnTo>
                  <a:pt x="4223804" y="2972023"/>
                </a:lnTo>
                <a:lnTo>
                  <a:pt x="0" y="29720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033176" y="3773326"/>
            <a:ext cx="3824654" cy="305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Depósito referenciado en ventanilla, efectivo y/o cheque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Transferencia bancaria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Depósito en cajero depositador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En sistema No. de ahijados y frecuencia del pago</a:t>
            </a:r>
          </a:p>
          <a:p>
            <a:pPr marL="371642" lvl="1" indent="-185821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Identificación de pagos en un lapso de 2 días hábiles a partir de la recepción del comprobante</a:t>
            </a:r>
          </a:p>
        </p:txBody>
      </p:sp>
      <p:sp>
        <p:nvSpPr>
          <p:cNvPr id="9" name="Freeform 9"/>
          <p:cNvSpPr/>
          <p:nvPr/>
        </p:nvSpPr>
        <p:spPr>
          <a:xfrm>
            <a:off x="8046537" y="7610925"/>
            <a:ext cx="1876177" cy="1647375"/>
          </a:xfrm>
          <a:custGeom>
            <a:avLst/>
            <a:gdLst/>
            <a:ahLst/>
            <a:cxnLst/>
            <a:rect l="l" t="t" r="r" b="b"/>
            <a:pathLst>
              <a:path w="1876177" h="1647375">
                <a:moveTo>
                  <a:pt x="0" y="0"/>
                </a:moveTo>
                <a:lnTo>
                  <a:pt x="1876177" y="0"/>
                </a:lnTo>
                <a:lnTo>
                  <a:pt x="1876177" y="1647375"/>
                </a:lnTo>
                <a:lnTo>
                  <a:pt x="0" y="16473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2000"/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95217" y="311812"/>
            <a:ext cx="12001314" cy="98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80"/>
              </a:lnSpc>
              <a:spcBef>
                <a:spcPct val="0"/>
              </a:spcBef>
            </a:pPr>
            <a:r>
              <a:rPr lang="en-US" sz="5700" spc="131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FORMAS DE PAGO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11864" y="3773326"/>
            <a:ext cx="3761322" cy="305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1644" lvl="1" indent="-185822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Tarjetas de crédito únicamente de American Express (15 Dígitos)</a:t>
            </a:r>
          </a:p>
          <a:p>
            <a:pPr marL="371644" lvl="1" indent="-185822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Importante ingresar fecha de vencimiento, nombre del tarjetahabiente</a:t>
            </a:r>
          </a:p>
          <a:p>
            <a:pPr marL="371644" lvl="1" indent="-185822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En sistema No. de ahijados y frecuencia de pago</a:t>
            </a:r>
          </a:p>
          <a:p>
            <a:pPr marL="371644" lvl="1" indent="-185822" algn="l">
              <a:lnSpc>
                <a:spcPts val="2409"/>
              </a:lnSpc>
              <a:buFont typeface="Arial"/>
              <a:buChar char="•"/>
            </a:pPr>
            <a:r>
              <a:rPr lang="en-US" sz="17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Tiempo de respuesta bancaria 1 hr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84133" y="2810016"/>
            <a:ext cx="3775581" cy="517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3"/>
              </a:lnSpc>
              <a:spcBef>
                <a:spcPct val="0"/>
              </a:spcBef>
            </a:pPr>
            <a:r>
              <a:rPr lang="en-US" sz="2895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PAYPAY Y OPENPAY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98204" y="2810016"/>
            <a:ext cx="3691593" cy="517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3"/>
              </a:lnSpc>
              <a:spcBef>
                <a:spcPct val="0"/>
              </a:spcBef>
            </a:pPr>
            <a:r>
              <a:rPr lang="en-US" sz="2895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DEPÓSITO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62284" y="2810016"/>
            <a:ext cx="3373634" cy="517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3"/>
              </a:lnSpc>
              <a:spcBef>
                <a:spcPct val="0"/>
              </a:spcBef>
            </a:pPr>
            <a:r>
              <a:rPr lang="en-US" sz="2895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AMEX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65058" y="3467255"/>
            <a:ext cx="3853149" cy="3711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Se debe generar link de cobro 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Paypal se puede programar para que le llegue mensualmente al padrino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Open Pay además del link de cobro de puede generar una línea de captura para pago en establecimientos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Solicitud de estos es a través de un mail a Ejecutiva Master de cobranza</a:t>
            </a:r>
          </a:p>
          <a:p>
            <a:pPr marL="350053" lvl="1" indent="-175026" algn="l">
              <a:lnSpc>
                <a:spcPts val="2269"/>
              </a:lnSpc>
              <a:buFont typeface="Arial"/>
              <a:buChar char="•"/>
            </a:pPr>
            <a:r>
              <a:rPr lang="en-US" sz="1621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Forma de pago en sistema Depósito</a:t>
            </a:r>
          </a:p>
        </p:txBody>
      </p:sp>
      <p:sp>
        <p:nvSpPr>
          <p:cNvPr id="16" name="Freeform 16"/>
          <p:cNvSpPr/>
          <p:nvPr/>
        </p:nvSpPr>
        <p:spPr>
          <a:xfrm rot="-422859">
            <a:off x="-1774377" y="7854008"/>
            <a:ext cx="4119205" cy="2546418"/>
          </a:xfrm>
          <a:custGeom>
            <a:avLst/>
            <a:gdLst/>
            <a:ahLst/>
            <a:cxnLst/>
            <a:rect l="l" t="t" r="r" b="b"/>
            <a:pathLst>
              <a:path w="4119205" h="2546418">
                <a:moveTo>
                  <a:pt x="0" y="0"/>
                </a:moveTo>
                <a:lnTo>
                  <a:pt x="4119205" y="0"/>
                </a:lnTo>
                <a:lnTo>
                  <a:pt x="4119205" y="2546417"/>
                </a:lnTo>
                <a:lnTo>
                  <a:pt x="0" y="25464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69307" flipH="1">
            <a:off x="8483371" y="-1168402"/>
            <a:ext cx="13035678" cy="4660255"/>
          </a:xfrm>
          <a:custGeom>
            <a:avLst/>
            <a:gdLst/>
            <a:ahLst/>
            <a:cxnLst/>
            <a:rect l="l" t="t" r="r" b="b"/>
            <a:pathLst>
              <a:path w="13035678" h="4660255">
                <a:moveTo>
                  <a:pt x="13035678" y="0"/>
                </a:moveTo>
                <a:lnTo>
                  <a:pt x="0" y="0"/>
                </a:lnTo>
                <a:lnTo>
                  <a:pt x="0" y="4660255"/>
                </a:lnTo>
                <a:lnTo>
                  <a:pt x="13035678" y="4660255"/>
                </a:lnTo>
                <a:lnTo>
                  <a:pt x="1303567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410648">
            <a:off x="8392729" y="7583643"/>
            <a:ext cx="13216962" cy="4725064"/>
          </a:xfrm>
          <a:custGeom>
            <a:avLst/>
            <a:gdLst/>
            <a:ahLst/>
            <a:cxnLst/>
            <a:rect l="l" t="t" r="r" b="b"/>
            <a:pathLst>
              <a:path w="13216962" h="4725064">
                <a:moveTo>
                  <a:pt x="0" y="0"/>
                </a:moveTo>
                <a:lnTo>
                  <a:pt x="13216962" y="0"/>
                </a:lnTo>
                <a:lnTo>
                  <a:pt x="13216962" y="4725063"/>
                </a:lnTo>
                <a:lnTo>
                  <a:pt x="0" y="4725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12016" flipH="1">
            <a:off x="-2763562" y="6887536"/>
            <a:ext cx="14922168" cy="5334675"/>
          </a:xfrm>
          <a:custGeom>
            <a:avLst/>
            <a:gdLst/>
            <a:ahLst/>
            <a:cxnLst/>
            <a:rect l="l" t="t" r="r" b="b"/>
            <a:pathLst>
              <a:path w="14922168" h="5334675">
                <a:moveTo>
                  <a:pt x="14922168" y="0"/>
                </a:moveTo>
                <a:lnTo>
                  <a:pt x="0" y="0"/>
                </a:lnTo>
                <a:lnTo>
                  <a:pt x="0" y="5334675"/>
                </a:lnTo>
                <a:lnTo>
                  <a:pt x="14922168" y="5334675"/>
                </a:lnTo>
                <a:lnTo>
                  <a:pt x="1492216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929132">
            <a:off x="2889036" y="9914421"/>
            <a:ext cx="4794461" cy="1684973"/>
          </a:xfrm>
          <a:custGeom>
            <a:avLst/>
            <a:gdLst/>
            <a:ahLst/>
            <a:cxnLst/>
            <a:rect l="l" t="t" r="r" b="b"/>
            <a:pathLst>
              <a:path w="4794461" h="1684973">
                <a:moveTo>
                  <a:pt x="0" y="0"/>
                </a:moveTo>
                <a:lnTo>
                  <a:pt x="4794461" y="0"/>
                </a:lnTo>
                <a:lnTo>
                  <a:pt x="4794461" y="1684973"/>
                </a:lnTo>
                <a:lnTo>
                  <a:pt x="0" y="16849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10021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8849" y="1310461"/>
            <a:ext cx="7080669" cy="7666078"/>
          </a:xfrm>
          <a:custGeom>
            <a:avLst/>
            <a:gdLst/>
            <a:ahLst/>
            <a:cxnLst/>
            <a:rect l="l" t="t" r="r" b="b"/>
            <a:pathLst>
              <a:path w="7080669" h="7666078">
                <a:moveTo>
                  <a:pt x="0" y="0"/>
                </a:moveTo>
                <a:lnTo>
                  <a:pt x="7080669" y="0"/>
                </a:lnTo>
                <a:lnTo>
                  <a:pt x="7080669" y="7666078"/>
                </a:lnTo>
                <a:lnTo>
                  <a:pt x="0" y="76660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820638" y="3652173"/>
            <a:ext cx="6220757" cy="298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7"/>
              </a:lnSpc>
            </a:pPr>
            <a:r>
              <a:rPr lang="en-US" sz="2282" b="1">
                <a:solidFill>
                  <a:srgbClr val="01033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LOS CARGOS MANUALES SOLO SE APLICARÁN A AQUELLOS PROSPECTOS QUE YA PASARON AL MENOS UNA VEZ POR EL PROCESO NATURAL DE COBRANZA Y A LOS PADRINOS QUE ACTUALICEN SU INFORMACION BANCARIA POR MEDIO DE LAS RECUPERADORAS</a:t>
            </a:r>
          </a:p>
        </p:txBody>
      </p:sp>
      <p:sp>
        <p:nvSpPr>
          <p:cNvPr id="8" name="Freeform 8"/>
          <p:cNvSpPr/>
          <p:nvPr/>
        </p:nvSpPr>
        <p:spPr>
          <a:xfrm rot="-2564758">
            <a:off x="16021797" y="-565883"/>
            <a:ext cx="4532406" cy="3189166"/>
          </a:xfrm>
          <a:custGeom>
            <a:avLst/>
            <a:gdLst/>
            <a:ahLst/>
            <a:cxnLst/>
            <a:rect l="l" t="t" r="r" b="b"/>
            <a:pathLst>
              <a:path w="4532406" h="3189166">
                <a:moveTo>
                  <a:pt x="0" y="0"/>
                </a:moveTo>
                <a:lnTo>
                  <a:pt x="4532406" y="0"/>
                </a:lnTo>
                <a:lnTo>
                  <a:pt x="4532406" y="3189166"/>
                </a:lnTo>
                <a:lnTo>
                  <a:pt x="0" y="31891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20638" y="1906327"/>
            <a:ext cx="927150" cy="809918"/>
          </a:xfrm>
          <a:custGeom>
            <a:avLst/>
            <a:gdLst/>
            <a:ahLst/>
            <a:cxnLst/>
            <a:rect l="l" t="t" r="r" b="b"/>
            <a:pathLst>
              <a:path w="927150" h="809918">
                <a:moveTo>
                  <a:pt x="0" y="0"/>
                </a:moveTo>
                <a:lnTo>
                  <a:pt x="927150" y="0"/>
                </a:lnTo>
                <a:lnTo>
                  <a:pt x="927150" y="809919"/>
                </a:lnTo>
                <a:lnTo>
                  <a:pt x="0" y="8099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121875" t="-121898" r="-1096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627526" y="2716246"/>
            <a:ext cx="1032948" cy="902339"/>
          </a:xfrm>
          <a:custGeom>
            <a:avLst/>
            <a:gdLst/>
            <a:ahLst/>
            <a:cxnLst/>
            <a:rect l="l" t="t" r="r" b="b"/>
            <a:pathLst>
              <a:path w="1032948" h="902339">
                <a:moveTo>
                  <a:pt x="0" y="0"/>
                </a:moveTo>
                <a:lnTo>
                  <a:pt x="1032948" y="0"/>
                </a:lnTo>
                <a:lnTo>
                  <a:pt x="1032948" y="902338"/>
                </a:lnTo>
                <a:lnTo>
                  <a:pt x="0" y="90233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21875" t="-121898" r="-1096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18849" y="2951748"/>
            <a:ext cx="6485501" cy="403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94"/>
              </a:lnSpc>
            </a:pPr>
            <a:r>
              <a:rPr lang="en-US" sz="9900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CARGOS MANUALES EN TPV</a:t>
            </a:r>
          </a:p>
        </p:txBody>
      </p:sp>
      <p:sp>
        <p:nvSpPr>
          <p:cNvPr id="12" name="Freeform 12"/>
          <p:cNvSpPr/>
          <p:nvPr/>
        </p:nvSpPr>
        <p:spPr>
          <a:xfrm rot="-349622">
            <a:off x="1802535" y="5960461"/>
            <a:ext cx="1594621" cy="2049868"/>
          </a:xfrm>
          <a:custGeom>
            <a:avLst/>
            <a:gdLst/>
            <a:ahLst/>
            <a:cxnLst/>
            <a:rect l="l" t="t" r="r" b="b"/>
            <a:pathLst>
              <a:path w="1594621" h="2049868">
                <a:moveTo>
                  <a:pt x="0" y="0"/>
                </a:moveTo>
                <a:lnTo>
                  <a:pt x="1594621" y="0"/>
                </a:lnTo>
                <a:lnTo>
                  <a:pt x="1594621" y="2049868"/>
                </a:lnTo>
                <a:lnTo>
                  <a:pt x="0" y="204986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271677" y="8564617"/>
            <a:ext cx="1744645" cy="1531883"/>
          </a:xfrm>
          <a:custGeom>
            <a:avLst/>
            <a:gdLst/>
            <a:ahLst/>
            <a:cxnLst/>
            <a:rect l="l" t="t" r="r" b="b"/>
            <a:pathLst>
              <a:path w="1744645" h="1531883">
                <a:moveTo>
                  <a:pt x="0" y="0"/>
                </a:moveTo>
                <a:lnTo>
                  <a:pt x="1744646" y="0"/>
                </a:lnTo>
                <a:lnTo>
                  <a:pt x="1744646" y="1531883"/>
                </a:lnTo>
                <a:lnTo>
                  <a:pt x="0" y="15318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42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550706">
            <a:off x="-6028507" y="5775612"/>
            <a:ext cx="13630978" cy="4873075"/>
          </a:xfrm>
          <a:custGeom>
            <a:avLst/>
            <a:gdLst/>
            <a:ahLst/>
            <a:cxnLst/>
            <a:rect l="l" t="t" r="r" b="b"/>
            <a:pathLst>
              <a:path w="13630978" h="4873075">
                <a:moveTo>
                  <a:pt x="0" y="0"/>
                </a:moveTo>
                <a:lnTo>
                  <a:pt x="13630978" y="0"/>
                </a:lnTo>
                <a:lnTo>
                  <a:pt x="13630978" y="4873075"/>
                </a:lnTo>
                <a:lnTo>
                  <a:pt x="0" y="4873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863894">
            <a:off x="9311974" y="144111"/>
            <a:ext cx="17142419" cy="6128415"/>
          </a:xfrm>
          <a:custGeom>
            <a:avLst/>
            <a:gdLst/>
            <a:ahLst/>
            <a:cxnLst/>
            <a:rect l="l" t="t" r="r" b="b"/>
            <a:pathLst>
              <a:path w="17142419" h="6128415">
                <a:moveTo>
                  <a:pt x="0" y="0"/>
                </a:moveTo>
                <a:lnTo>
                  <a:pt x="17142419" y="0"/>
                </a:lnTo>
                <a:lnTo>
                  <a:pt x="17142419" y="6128415"/>
                </a:lnTo>
                <a:lnTo>
                  <a:pt x="0" y="6128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36667">
            <a:off x="-1631543" y="5595209"/>
            <a:ext cx="3697586" cy="2601756"/>
          </a:xfrm>
          <a:custGeom>
            <a:avLst/>
            <a:gdLst/>
            <a:ahLst/>
            <a:cxnLst/>
            <a:rect l="l" t="t" r="r" b="b"/>
            <a:pathLst>
              <a:path w="3697586" h="2601756">
                <a:moveTo>
                  <a:pt x="0" y="0"/>
                </a:moveTo>
                <a:lnTo>
                  <a:pt x="3697586" y="0"/>
                </a:lnTo>
                <a:lnTo>
                  <a:pt x="3697586" y="2601756"/>
                </a:lnTo>
                <a:lnTo>
                  <a:pt x="0" y="26017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907433">
            <a:off x="16414576" y="457732"/>
            <a:ext cx="3268586" cy="5210790"/>
          </a:xfrm>
          <a:custGeom>
            <a:avLst/>
            <a:gdLst/>
            <a:ahLst/>
            <a:cxnLst/>
            <a:rect l="l" t="t" r="r" b="b"/>
            <a:pathLst>
              <a:path w="3268586" h="5210790">
                <a:moveTo>
                  <a:pt x="0" y="0"/>
                </a:moveTo>
                <a:lnTo>
                  <a:pt x="3268586" y="0"/>
                </a:lnTo>
                <a:lnTo>
                  <a:pt x="3268586" y="5210790"/>
                </a:lnTo>
                <a:lnTo>
                  <a:pt x="0" y="52107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3862">
            <a:off x="2802851" y="1198514"/>
            <a:ext cx="979971" cy="1208484"/>
          </a:xfrm>
          <a:custGeom>
            <a:avLst/>
            <a:gdLst/>
            <a:ahLst/>
            <a:cxnLst/>
            <a:rect l="l" t="t" r="r" b="b"/>
            <a:pathLst>
              <a:path w="979971" h="1208484">
                <a:moveTo>
                  <a:pt x="0" y="0"/>
                </a:moveTo>
                <a:lnTo>
                  <a:pt x="979971" y="0"/>
                </a:lnTo>
                <a:lnTo>
                  <a:pt x="979971" y="1208484"/>
                </a:lnTo>
                <a:lnTo>
                  <a:pt x="0" y="12084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78553" y="144989"/>
            <a:ext cx="8661065" cy="2837245"/>
          </a:xfrm>
          <a:custGeom>
            <a:avLst/>
            <a:gdLst/>
            <a:ahLst/>
            <a:cxnLst/>
            <a:rect l="l" t="t" r="r" b="b"/>
            <a:pathLst>
              <a:path w="8661065" h="2837245">
                <a:moveTo>
                  <a:pt x="0" y="0"/>
                </a:moveTo>
                <a:lnTo>
                  <a:pt x="8661065" y="0"/>
                </a:lnTo>
                <a:lnTo>
                  <a:pt x="8661065" y="2837245"/>
                </a:lnTo>
                <a:lnTo>
                  <a:pt x="0" y="28372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62694" y="1493271"/>
            <a:ext cx="7701151" cy="65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sz="4800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EMISIÓN DE RECIBOS DEDUCIBLES</a:t>
            </a:r>
          </a:p>
        </p:txBody>
      </p:sp>
      <p:sp>
        <p:nvSpPr>
          <p:cNvPr id="9" name="Freeform 9"/>
          <p:cNvSpPr/>
          <p:nvPr/>
        </p:nvSpPr>
        <p:spPr>
          <a:xfrm rot="4264563">
            <a:off x="15652991" y="6627690"/>
            <a:ext cx="1986610" cy="2553767"/>
          </a:xfrm>
          <a:custGeom>
            <a:avLst/>
            <a:gdLst/>
            <a:ahLst/>
            <a:cxnLst/>
            <a:rect l="l" t="t" r="r" b="b"/>
            <a:pathLst>
              <a:path w="1986610" h="2553767">
                <a:moveTo>
                  <a:pt x="0" y="0"/>
                </a:moveTo>
                <a:lnTo>
                  <a:pt x="1986610" y="0"/>
                </a:lnTo>
                <a:lnTo>
                  <a:pt x="1986610" y="2553767"/>
                </a:lnTo>
                <a:lnTo>
                  <a:pt x="0" y="25537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48037" y="5641769"/>
            <a:ext cx="1367667" cy="1194735"/>
          </a:xfrm>
          <a:custGeom>
            <a:avLst/>
            <a:gdLst/>
            <a:ahLst/>
            <a:cxnLst/>
            <a:rect l="l" t="t" r="r" b="b"/>
            <a:pathLst>
              <a:path w="1367667" h="1194735">
                <a:moveTo>
                  <a:pt x="0" y="0"/>
                </a:moveTo>
                <a:lnTo>
                  <a:pt x="1367667" y="0"/>
                </a:lnTo>
                <a:lnTo>
                  <a:pt x="1367667" y="1194735"/>
                </a:lnTo>
                <a:lnTo>
                  <a:pt x="0" y="11947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21875" t="-121898" r="-1096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3383" y="1502569"/>
            <a:ext cx="927150" cy="809918"/>
          </a:xfrm>
          <a:custGeom>
            <a:avLst/>
            <a:gdLst/>
            <a:ahLst/>
            <a:cxnLst/>
            <a:rect l="l" t="t" r="r" b="b"/>
            <a:pathLst>
              <a:path w="927150" h="809918">
                <a:moveTo>
                  <a:pt x="0" y="0"/>
                </a:moveTo>
                <a:lnTo>
                  <a:pt x="927150" y="0"/>
                </a:lnTo>
                <a:lnTo>
                  <a:pt x="927150" y="809918"/>
                </a:lnTo>
                <a:lnTo>
                  <a:pt x="0" y="8099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21875" t="-121898" r="-1096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87497" y="2531065"/>
            <a:ext cx="1032948" cy="902339"/>
          </a:xfrm>
          <a:custGeom>
            <a:avLst/>
            <a:gdLst/>
            <a:ahLst/>
            <a:cxnLst/>
            <a:rect l="l" t="t" r="r" b="b"/>
            <a:pathLst>
              <a:path w="1032948" h="902339">
                <a:moveTo>
                  <a:pt x="0" y="0"/>
                </a:moveTo>
                <a:lnTo>
                  <a:pt x="1032948" y="0"/>
                </a:lnTo>
                <a:lnTo>
                  <a:pt x="1032948" y="902338"/>
                </a:lnTo>
                <a:lnTo>
                  <a:pt x="0" y="90233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121875" t="-121898" r="-1096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007703" y="3248577"/>
            <a:ext cx="10272594" cy="4719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8509" lvl="1" indent="-239254" algn="l">
              <a:lnSpc>
                <a:spcPts val="3102"/>
              </a:lnSpc>
              <a:buFont typeface="Arial"/>
              <a:buChar char="•"/>
            </a:pPr>
            <a:r>
              <a:rPr lang="en-US" sz="2216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La facturación se realiza diariamente al cierre del día</a:t>
            </a:r>
          </a:p>
          <a:p>
            <a:pPr marL="478509" lvl="1" indent="-239254" algn="l">
              <a:lnSpc>
                <a:spcPts val="3102"/>
              </a:lnSpc>
              <a:buFont typeface="Arial"/>
              <a:buChar char="•"/>
            </a:pPr>
            <a:r>
              <a:rPr lang="en-US" sz="2216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Se aplica a todos los pagos ingresados en las diferentes formas de pago </a:t>
            </a:r>
          </a:p>
          <a:p>
            <a:pPr marL="478509" lvl="1" indent="-239254" algn="l">
              <a:lnSpc>
                <a:spcPts val="3102"/>
              </a:lnSpc>
              <a:buFont typeface="Arial"/>
              <a:buChar char="•"/>
            </a:pPr>
            <a:r>
              <a:rPr lang="en-US" sz="2216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Solo se emiten los recibos que cuenten con los datos fiscales correctos en información y formato</a:t>
            </a:r>
          </a:p>
          <a:p>
            <a:pPr marL="478509" lvl="1" indent="-239254" algn="l">
              <a:lnSpc>
                <a:spcPts val="3102"/>
              </a:lnSpc>
              <a:buFont typeface="Arial"/>
              <a:buChar char="•"/>
            </a:pPr>
            <a:r>
              <a:rPr lang="en-US" sz="2216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NOMBRE O RAZÓN SOCIAL, CÓDIGO POSTAL (En domicilio alternativo en sistema) RÉGIMEN FISCAL</a:t>
            </a:r>
          </a:p>
          <a:p>
            <a:pPr marL="478509" lvl="1" indent="-239254" algn="l">
              <a:lnSpc>
                <a:spcPts val="3102"/>
              </a:lnSpc>
              <a:buFont typeface="Arial"/>
              <a:buChar char="•"/>
            </a:pPr>
            <a:r>
              <a:rPr lang="en-US" sz="2216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Los datos fiscales, debes estar registrados exactamente como vienen en la Constancia de Situación Fiscal</a:t>
            </a:r>
          </a:p>
          <a:p>
            <a:pPr marL="478509" lvl="1" indent="-239254" algn="l">
              <a:lnSpc>
                <a:spcPts val="3102"/>
              </a:lnSpc>
              <a:buFont typeface="Arial"/>
              <a:buChar char="•"/>
            </a:pPr>
            <a:r>
              <a:rPr lang="en-US" sz="2216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Es muy importante guardar la Constancia en la carpeta compartida</a:t>
            </a:r>
          </a:p>
          <a:p>
            <a:pPr marL="478509" lvl="1" indent="-239254" algn="l">
              <a:lnSpc>
                <a:spcPts val="3102"/>
              </a:lnSpc>
              <a:buFont typeface="Arial"/>
              <a:buChar char="•"/>
            </a:pPr>
            <a:r>
              <a:rPr lang="en-US" sz="2216">
                <a:solidFill>
                  <a:srgbClr val="01033C"/>
                </a:solidFill>
                <a:latin typeface="Poppins"/>
                <a:ea typeface="Poppins"/>
                <a:cs typeface="Poppins"/>
                <a:sym typeface="Poppins"/>
              </a:rPr>
              <a:t>Todos los pagos no facturados por infomación fiscal incorrecta, al cierre de mes de facturarán a PUBLICO GENERAL</a:t>
            </a:r>
          </a:p>
        </p:txBody>
      </p:sp>
      <p:sp>
        <p:nvSpPr>
          <p:cNvPr id="14" name="Freeform 14"/>
          <p:cNvSpPr/>
          <p:nvPr/>
        </p:nvSpPr>
        <p:spPr>
          <a:xfrm>
            <a:off x="8205911" y="8434612"/>
            <a:ext cx="1876177" cy="1647375"/>
          </a:xfrm>
          <a:custGeom>
            <a:avLst/>
            <a:gdLst/>
            <a:ahLst/>
            <a:cxnLst/>
            <a:rect l="l" t="t" r="r" b="b"/>
            <a:pathLst>
              <a:path w="1876177" h="1647375">
                <a:moveTo>
                  <a:pt x="0" y="0"/>
                </a:moveTo>
                <a:lnTo>
                  <a:pt x="1876178" y="0"/>
                </a:lnTo>
                <a:lnTo>
                  <a:pt x="1876178" y="1647376"/>
                </a:lnTo>
                <a:lnTo>
                  <a:pt x="0" y="16473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42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9901">
            <a:off x="6867467" y="7324388"/>
            <a:ext cx="14550492" cy="5201801"/>
          </a:xfrm>
          <a:custGeom>
            <a:avLst/>
            <a:gdLst/>
            <a:ahLst/>
            <a:cxnLst/>
            <a:rect l="l" t="t" r="r" b="b"/>
            <a:pathLst>
              <a:path w="14550492" h="5201801">
                <a:moveTo>
                  <a:pt x="0" y="0"/>
                </a:moveTo>
                <a:lnTo>
                  <a:pt x="14550492" y="0"/>
                </a:lnTo>
                <a:lnTo>
                  <a:pt x="14550492" y="5201800"/>
                </a:lnTo>
                <a:lnTo>
                  <a:pt x="0" y="5201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564750">
            <a:off x="-11117826" y="25266"/>
            <a:ext cx="19733662" cy="7054784"/>
          </a:xfrm>
          <a:custGeom>
            <a:avLst/>
            <a:gdLst/>
            <a:ahLst/>
            <a:cxnLst/>
            <a:rect l="l" t="t" r="r" b="b"/>
            <a:pathLst>
              <a:path w="19733662" h="7054784">
                <a:moveTo>
                  <a:pt x="0" y="0"/>
                </a:moveTo>
                <a:lnTo>
                  <a:pt x="19733662" y="0"/>
                </a:lnTo>
                <a:lnTo>
                  <a:pt x="19733662" y="7054784"/>
                </a:lnTo>
                <a:lnTo>
                  <a:pt x="0" y="7054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65901">
            <a:off x="8196419" y="958560"/>
            <a:ext cx="2059294" cy="1307652"/>
          </a:xfrm>
          <a:custGeom>
            <a:avLst/>
            <a:gdLst/>
            <a:ahLst/>
            <a:cxnLst/>
            <a:rect l="l" t="t" r="r" b="b"/>
            <a:pathLst>
              <a:path w="2059294" h="1307652">
                <a:moveTo>
                  <a:pt x="0" y="0"/>
                </a:moveTo>
                <a:lnTo>
                  <a:pt x="2059294" y="0"/>
                </a:lnTo>
                <a:lnTo>
                  <a:pt x="2059294" y="1307652"/>
                </a:lnTo>
                <a:lnTo>
                  <a:pt x="0" y="1307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81014" y="2257273"/>
            <a:ext cx="13550961" cy="129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spc="195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PROCESO DE COBRANZA</a:t>
            </a:r>
          </a:p>
        </p:txBody>
      </p:sp>
      <p:sp>
        <p:nvSpPr>
          <p:cNvPr id="6" name="Freeform 6"/>
          <p:cNvSpPr/>
          <p:nvPr/>
        </p:nvSpPr>
        <p:spPr>
          <a:xfrm rot="-1717953">
            <a:off x="3956862" y="4518932"/>
            <a:ext cx="1420176" cy="507713"/>
          </a:xfrm>
          <a:custGeom>
            <a:avLst/>
            <a:gdLst/>
            <a:ahLst/>
            <a:cxnLst/>
            <a:rect l="l" t="t" r="r" b="b"/>
            <a:pathLst>
              <a:path w="1420176" h="507713">
                <a:moveTo>
                  <a:pt x="0" y="0"/>
                </a:moveTo>
                <a:lnTo>
                  <a:pt x="1420176" y="0"/>
                </a:lnTo>
                <a:lnTo>
                  <a:pt x="1420176" y="507713"/>
                </a:lnTo>
                <a:lnTo>
                  <a:pt x="0" y="507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717953">
            <a:off x="9030557" y="4574842"/>
            <a:ext cx="1420176" cy="507713"/>
          </a:xfrm>
          <a:custGeom>
            <a:avLst/>
            <a:gdLst/>
            <a:ahLst/>
            <a:cxnLst/>
            <a:rect l="l" t="t" r="r" b="b"/>
            <a:pathLst>
              <a:path w="1420176" h="507713">
                <a:moveTo>
                  <a:pt x="0" y="0"/>
                </a:moveTo>
                <a:lnTo>
                  <a:pt x="1420175" y="0"/>
                </a:lnTo>
                <a:lnTo>
                  <a:pt x="1420175" y="507713"/>
                </a:lnTo>
                <a:lnTo>
                  <a:pt x="0" y="5077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605604">
            <a:off x="6452418" y="5373949"/>
            <a:ext cx="1304516" cy="965342"/>
          </a:xfrm>
          <a:custGeom>
            <a:avLst/>
            <a:gdLst/>
            <a:ahLst/>
            <a:cxnLst/>
            <a:rect l="l" t="t" r="r" b="b"/>
            <a:pathLst>
              <a:path w="1304516" h="965342">
                <a:moveTo>
                  <a:pt x="0" y="0"/>
                </a:moveTo>
                <a:lnTo>
                  <a:pt x="1304516" y="0"/>
                </a:lnTo>
                <a:lnTo>
                  <a:pt x="1304516" y="965342"/>
                </a:lnTo>
                <a:lnTo>
                  <a:pt x="0" y="965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6605604">
            <a:off x="11470795" y="5360581"/>
            <a:ext cx="1206336" cy="892689"/>
          </a:xfrm>
          <a:custGeom>
            <a:avLst/>
            <a:gdLst/>
            <a:ahLst/>
            <a:cxnLst/>
            <a:rect l="l" t="t" r="r" b="b"/>
            <a:pathLst>
              <a:path w="1206336" h="892689">
                <a:moveTo>
                  <a:pt x="0" y="0"/>
                </a:moveTo>
                <a:lnTo>
                  <a:pt x="1206337" y="0"/>
                </a:lnTo>
                <a:lnTo>
                  <a:pt x="1206337" y="892689"/>
                </a:lnTo>
                <a:lnTo>
                  <a:pt x="0" y="8926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625582" y="4008161"/>
            <a:ext cx="2958188" cy="39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7"/>
              </a:lnSpc>
              <a:spcBef>
                <a:spcPct val="0"/>
              </a:spcBef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2º GENERACIÓN DE LAYOUT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3738" y="5550522"/>
            <a:ext cx="2158109" cy="50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67"/>
              </a:lnSpc>
              <a:spcBef>
                <a:spcPct val="0"/>
              </a:spcBef>
            </a:pPr>
            <a:r>
              <a:rPr lang="en-US" sz="31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1º AFILIACIÓN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53738" y="6253692"/>
            <a:ext cx="3850938" cy="391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PROCURACIÓN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64231" y="5623065"/>
            <a:ext cx="2158109" cy="397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57"/>
              </a:lnSpc>
              <a:spcBef>
                <a:spcPct val="0"/>
              </a:spcBef>
            </a:pPr>
            <a:r>
              <a:rPr lang="en-US" sz="24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3º ENVÍO A BANCOS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43176" y="4034959"/>
            <a:ext cx="2158109" cy="32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7"/>
              </a:lnSpc>
              <a:spcBef>
                <a:spcPct val="0"/>
              </a:spcBef>
            </a:pPr>
            <a:r>
              <a:rPr lang="en-US" sz="20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4º RESPUESTA BANCARIA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83415" y="5568299"/>
            <a:ext cx="2440320" cy="32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37"/>
              </a:lnSpc>
              <a:spcBef>
                <a:spcPct val="0"/>
              </a:spcBef>
            </a:pPr>
            <a:r>
              <a:rPr lang="en-US" sz="2028">
                <a:solidFill>
                  <a:srgbClr val="01033C"/>
                </a:solidFill>
                <a:latin typeface="Marykate"/>
                <a:ea typeface="Marykate"/>
                <a:cs typeface="Marykate"/>
                <a:sym typeface="Marykate"/>
              </a:rPr>
              <a:t>5º REGISTRO EN POL Y FACT.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25582" y="4715638"/>
            <a:ext cx="3517704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COBRANZA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64231" y="6302250"/>
            <a:ext cx="3817219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COBRANZA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55497" y="4686445"/>
            <a:ext cx="3941754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BANCOS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60504" y="6253692"/>
            <a:ext cx="3098746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01033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COBRANZA</a:t>
            </a:r>
          </a:p>
        </p:txBody>
      </p:sp>
      <p:sp>
        <p:nvSpPr>
          <p:cNvPr id="20" name="Freeform 20"/>
          <p:cNvSpPr/>
          <p:nvPr/>
        </p:nvSpPr>
        <p:spPr>
          <a:xfrm rot="8626902">
            <a:off x="-1278083" y="129602"/>
            <a:ext cx="4214632" cy="2965569"/>
          </a:xfrm>
          <a:custGeom>
            <a:avLst/>
            <a:gdLst/>
            <a:ahLst/>
            <a:cxnLst/>
            <a:rect l="l" t="t" r="r" b="b"/>
            <a:pathLst>
              <a:path w="4214632" h="2965569">
                <a:moveTo>
                  <a:pt x="0" y="0"/>
                </a:moveTo>
                <a:lnTo>
                  <a:pt x="4214632" y="0"/>
                </a:lnTo>
                <a:lnTo>
                  <a:pt x="4214632" y="2965568"/>
                </a:lnTo>
                <a:lnTo>
                  <a:pt x="0" y="29655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847766">
            <a:off x="15657181" y="7696800"/>
            <a:ext cx="4225581" cy="2973272"/>
          </a:xfrm>
          <a:custGeom>
            <a:avLst/>
            <a:gdLst/>
            <a:ahLst/>
            <a:cxnLst/>
            <a:rect l="l" t="t" r="r" b="b"/>
            <a:pathLst>
              <a:path w="4225581" h="2973272">
                <a:moveTo>
                  <a:pt x="0" y="0"/>
                </a:moveTo>
                <a:lnTo>
                  <a:pt x="4225581" y="0"/>
                </a:lnTo>
                <a:lnTo>
                  <a:pt x="4225581" y="2973272"/>
                </a:lnTo>
                <a:lnTo>
                  <a:pt x="0" y="297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422859">
            <a:off x="-1774377" y="7854008"/>
            <a:ext cx="4119205" cy="2546418"/>
          </a:xfrm>
          <a:custGeom>
            <a:avLst/>
            <a:gdLst/>
            <a:ahLst/>
            <a:cxnLst/>
            <a:rect l="l" t="t" r="r" b="b"/>
            <a:pathLst>
              <a:path w="4119205" h="2546418">
                <a:moveTo>
                  <a:pt x="0" y="0"/>
                </a:moveTo>
                <a:lnTo>
                  <a:pt x="4119205" y="0"/>
                </a:lnTo>
                <a:lnTo>
                  <a:pt x="4119205" y="2546417"/>
                </a:lnTo>
                <a:lnTo>
                  <a:pt x="0" y="25464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277061">
            <a:off x="13999648" y="297390"/>
            <a:ext cx="4119205" cy="2546418"/>
          </a:xfrm>
          <a:custGeom>
            <a:avLst/>
            <a:gdLst/>
            <a:ahLst/>
            <a:cxnLst/>
            <a:rect l="l" t="t" r="r" b="b"/>
            <a:pathLst>
              <a:path w="4119205" h="2546418">
                <a:moveTo>
                  <a:pt x="0" y="0"/>
                </a:moveTo>
                <a:lnTo>
                  <a:pt x="4119205" y="0"/>
                </a:lnTo>
                <a:lnTo>
                  <a:pt x="4119205" y="2546418"/>
                </a:lnTo>
                <a:lnTo>
                  <a:pt x="0" y="25464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05911" y="8277913"/>
            <a:ext cx="1876177" cy="1647375"/>
          </a:xfrm>
          <a:custGeom>
            <a:avLst/>
            <a:gdLst/>
            <a:ahLst/>
            <a:cxnLst/>
            <a:rect l="l" t="t" r="r" b="b"/>
            <a:pathLst>
              <a:path w="1876177" h="1647375">
                <a:moveTo>
                  <a:pt x="0" y="0"/>
                </a:moveTo>
                <a:lnTo>
                  <a:pt x="1876178" y="0"/>
                </a:lnTo>
                <a:lnTo>
                  <a:pt x="1876178" y="1647375"/>
                </a:lnTo>
                <a:lnTo>
                  <a:pt x="0" y="16473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42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Personalizado</PresentationFormat>
  <Paragraphs>98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Marykate</vt:lpstr>
      <vt:lpstr>Calibri</vt:lpstr>
      <vt:lpstr>Poppins</vt:lpstr>
      <vt:lpstr>Arial</vt:lpstr>
      <vt:lpstr>Poppins Semi-Bold</vt:lpstr>
      <vt:lpstr>Poppins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Propuesta Proyecto para Niños Infantil Juvenil Doodle Colorido Rosa</dc:title>
  <dc:creator>Sistemas</dc:creator>
  <cp:lastModifiedBy>Rosa  Maria González Sánchez</cp:lastModifiedBy>
  <cp:revision>2</cp:revision>
  <dcterms:created xsi:type="dcterms:W3CDTF">2006-08-16T00:00:00Z</dcterms:created>
  <dcterms:modified xsi:type="dcterms:W3CDTF">2024-09-06T19:30:28Z</dcterms:modified>
  <dc:identifier>DAGOFRcjgdU</dc:identifier>
</cp:coreProperties>
</file>