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9" r:id="rId4"/>
    <p:sldId id="260" r:id="rId5"/>
    <p:sldId id="267" r:id="rId6"/>
    <p:sldId id="262" r:id="rId7"/>
    <p:sldId id="263" r:id="rId8"/>
    <p:sldId id="265" r:id="rId9"/>
    <p:sldId id="266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oveva Chávez Barrera" initials="GCB" lastIdx="0" clrIdx="0">
    <p:extLst>
      <p:ext uri="{19B8F6BF-5375-455C-9EA6-DF929625EA0E}">
        <p15:presenceInfo xmlns:p15="http://schemas.microsoft.com/office/powerpoint/2012/main" userId="S-1-5-21-911806303-3933366598-1141821027-12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28"/>
  </p:normalViewPr>
  <p:slideViewPr>
    <p:cSldViewPr snapToGrid="0">
      <p:cViewPr varScale="1">
        <p:scale>
          <a:sx n="34" d="100"/>
          <a:sy n="34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oveva Chávez Barrera" userId="809eaf8e-3a18-4c81-83fa-a374606122df" providerId="ADAL" clId="{E199BEE4-379A-48E6-ABE7-EC32B6AD92B7}"/>
    <pc:docChg chg="delSld modSld">
      <pc:chgData name="Genoveva Chávez Barrera" userId="809eaf8e-3a18-4c81-83fa-a374606122df" providerId="ADAL" clId="{E199BEE4-379A-48E6-ABE7-EC32B6AD92B7}" dt="2024-11-22T15:30:56.505" v="74" actId="1076"/>
      <pc:docMkLst>
        <pc:docMk/>
      </pc:docMkLst>
      <pc:sldChg chg="modSp del">
        <pc:chgData name="Genoveva Chávez Barrera" userId="809eaf8e-3a18-4c81-83fa-a374606122df" providerId="ADAL" clId="{E199BEE4-379A-48E6-ABE7-EC32B6AD92B7}" dt="2024-11-22T15:26:47.322" v="24" actId="2696"/>
        <pc:sldMkLst>
          <pc:docMk/>
          <pc:sldMk cId="0" sldId="258"/>
        </pc:sldMkLst>
        <pc:spChg chg="mod">
          <ac:chgData name="Genoveva Chávez Barrera" userId="809eaf8e-3a18-4c81-83fa-a374606122df" providerId="ADAL" clId="{E199BEE4-379A-48E6-ABE7-EC32B6AD92B7}" dt="2024-11-19T22:27:30.920" v="2" actId="6549"/>
          <ac:spMkLst>
            <pc:docMk/>
            <pc:sldMk cId="0" sldId="258"/>
            <ac:spMk id="3" creationId="{05E23229-38D9-4472-94FE-8C8950B3FA8F}"/>
          </ac:spMkLst>
        </pc:spChg>
      </pc:sldChg>
      <pc:sldChg chg="modSp">
        <pc:chgData name="Genoveva Chávez Barrera" userId="809eaf8e-3a18-4c81-83fa-a374606122df" providerId="ADAL" clId="{E199BEE4-379A-48E6-ABE7-EC32B6AD92B7}" dt="2024-11-22T15:30:19.947" v="69" actId="1076"/>
        <pc:sldMkLst>
          <pc:docMk/>
          <pc:sldMk cId="3913804503" sldId="262"/>
        </pc:sldMkLst>
        <pc:spChg chg="mod">
          <ac:chgData name="Genoveva Chávez Barrera" userId="809eaf8e-3a18-4c81-83fa-a374606122df" providerId="ADAL" clId="{E199BEE4-379A-48E6-ABE7-EC32B6AD92B7}" dt="2024-11-22T15:30:19.947" v="69" actId="1076"/>
          <ac:spMkLst>
            <pc:docMk/>
            <pc:sldMk cId="3913804503" sldId="262"/>
            <ac:spMk id="2" creationId="{5EDE4CC9-2D74-4C3E-8CF9-276C10486E9E}"/>
          </ac:spMkLst>
        </pc:spChg>
        <pc:spChg chg="mod">
          <ac:chgData name="Genoveva Chávez Barrera" userId="809eaf8e-3a18-4c81-83fa-a374606122df" providerId="ADAL" clId="{E199BEE4-379A-48E6-ABE7-EC32B6AD92B7}" dt="2024-11-22T15:29:49.528" v="64" actId="1076"/>
          <ac:spMkLst>
            <pc:docMk/>
            <pc:sldMk cId="3913804503" sldId="262"/>
            <ac:spMk id="3" creationId="{F0645C3C-0093-46C2-80B0-1596A070463A}"/>
          </ac:spMkLst>
        </pc:spChg>
      </pc:sldChg>
      <pc:sldChg chg="modSp">
        <pc:chgData name="Genoveva Chávez Barrera" userId="809eaf8e-3a18-4c81-83fa-a374606122df" providerId="ADAL" clId="{E199BEE4-379A-48E6-ABE7-EC32B6AD92B7}" dt="2024-11-22T15:28:23.576" v="36" actId="207"/>
        <pc:sldMkLst>
          <pc:docMk/>
          <pc:sldMk cId="3349251786" sldId="263"/>
        </pc:sldMkLst>
        <pc:spChg chg="mod">
          <ac:chgData name="Genoveva Chávez Barrera" userId="809eaf8e-3a18-4c81-83fa-a374606122df" providerId="ADAL" clId="{E199BEE4-379A-48E6-ABE7-EC32B6AD92B7}" dt="2024-11-22T15:28:23.576" v="36" actId="207"/>
          <ac:spMkLst>
            <pc:docMk/>
            <pc:sldMk cId="3349251786" sldId="263"/>
            <ac:spMk id="3" creationId="{B76A9721-3CDA-4DF6-8F6E-2964B188AA59}"/>
          </ac:spMkLst>
        </pc:spChg>
      </pc:sldChg>
      <pc:sldChg chg="modSp">
        <pc:chgData name="Genoveva Chávez Barrera" userId="809eaf8e-3a18-4c81-83fa-a374606122df" providerId="ADAL" clId="{E199BEE4-379A-48E6-ABE7-EC32B6AD92B7}" dt="2024-11-22T15:30:37.672" v="73" actId="1076"/>
        <pc:sldMkLst>
          <pc:docMk/>
          <pc:sldMk cId="1017630724" sldId="265"/>
        </pc:sldMkLst>
        <pc:spChg chg="mod">
          <ac:chgData name="Genoveva Chávez Barrera" userId="809eaf8e-3a18-4c81-83fa-a374606122df" providerId="ADAL" clId="{E199BEE4-379A-48E6-ABE7-EC32B6AD92B7}" dt="2024-11-22T15:30:37.672" v="73" actId="1076"/>
          <ac:spMkLst>
            <pc:docMk/>
            <pc:sldMk cId="1017630724" sldId="265"/>
            <ac:spMk id="3" creationId="{F8EBF352-A577-40B7-BC3E-042192A78AA1}"/>
          </ac:spMkLst>
        </pc:spChg>
      </pc:sldChg>
      <pc:sldChg chg="modSp">
        <pc:chgData name="Genoveva Chávez Barrera" userId="809eaf8e-3a18-4c81-83fa-a374606122df" providerId="ADAL" clId="{E199BEE4-379A-48E6-ABE7-EC32B6AD92B7}" dt="2024-11-22T15:30:56.505" v="74" actId="1076"/>
        <pc:sldMkLst>
          <pc:docMk/>
          <pc:sldMk cId="1280602791" sldId="266"/>
        </pc:sldMkLst>
        <pc:spChg chg="mod">
          <ac:chgData name="Genoveva Chávez Barrera" userId="809eaf8e-3a18-4c81-83fa-a374606122df" providerId="ADAL" clId="{E199BEE4-379A-48E6-ABE7-EC32B6AD92B7}" dt="2024-11-22T15:30:56.505" v="74" actId="1076"/>
          <ac:spMkLst>
            <pc:docMk/>
            <pc:sldMk cId="1280602791" sldId="266"/>
            <ac:spMk id="2" creationId="{55108F21-071B-4277-BE9A-25777E730644}"/>
          </ac:spMkLst>
        </pc:spChg>
      </pc:sldChg>
      <pc:sldChg chg="addSp modSp">
        <pc:chgData name="Genoveva Chávez Barrera" userId="809eaf8e-3a18-4c81-83fa-a374606122df" providerId="ADAL" clId="{E199BEE4-379A-48E6-ABE7-EC32B6AD92B7}" dt="2024-11-22T15:29:29.482" v="62" actId="14100"/>
        <pc:sldMkLst>
          <pc:docMk/>
          <pc:sldMk cId="2417421811" sldId="267"/>
        </pc:sldMkLst>
        <pc:spChg chg="mod">
          <ac:chgData name="Genoveva Chávez Barrera" userId="809eaf8e-3a18-4c81-83fa-a374606122df" providerId="ADAL" clId="{E199BEE4-379A-48E6-ABE7-EC32B6AD92B7}" dt="2024-11-22T15:29:16.298" v="59" actId="1076"/>
          <ac:spMkLst>
            <pc:docMk/>
            <pc:sldMk cId="2417421811" sldId="267"/>
            <ac:spMk id="3" creationId="{56A8DCA8-A3CE-5CBF-E62F-CADE64781BD7}"/>
          </ac:spMkLst>
        </pc:spChg>
        <pc:spChg chg="add mod">
          <ac:chgData name="Genoveva Chávez Barrera" userId="809eaf8e-3a18-4c81-83fa-a374606122df" providerId="ADAL" clId="{E199BEE4-379A-48E6-ABE7-EC32B6AD92B7}" dt="2024-11-22T15:29:29.482" v="62" actId="14100"/>
          <ac:spMkLst>
            <pc:docMk/>
            <pc:sldMk cId="2417421811" sldId="267"/>
            <ac:spMk id="4" creationId="{AA45FA88-6E8C-4739-99FF-28AAFD6591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_01 copy.jpg" descr="back_01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n" descr="Imagen"/>
          <p:cNvPicPr>
            <a:picLocks noChangeAspect="1"/>
          </p:cNvPicPr>
          <p:nvPr/>
        </p:nvPicPr>
        <p:blipFill>
          <a:blip r:embed="rId3"/>
          <a:srcRect r="42019"/>
          <a:stretch>
            <a:fillRect/>
          </a:stretch>
        </p:blipFill>
        <p:spPr>
          <a:xfrm>
            <a:off x="9409964" y="3722137"/>
            <a:ext cx="5976006" cy="58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, y video en vivo (pequeñ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103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4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10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, y video en vivo (gra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113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4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11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12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131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13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140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141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Temas de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(gra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8" name="Información del d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del dato</a:t>
            </a:r>
          </a:p>
        </p:txBody>
      </p:sp>
      <p:sp>
        <p:nvSpPr>
          <p:cNvPr id="15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Atribución</a:t>
            </a:r>
          </a:p>
        </p:txBody>
      </p:sp>
      <p:sp>
        <p:nvSpPr>
          <p:cNvPr id="167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“Frase celebre”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to de ensalada con arroz frito, huevos duros y palillo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6" name="Tazón con tortas de salmón, ensalada y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7" name="Plato de pasta pappardelle con mantequilla de perejil, avellanas tostadas y queso parmesano rallad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azón de ensalada con arroz frito, huevos cocidos y palillo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ack_02 copy.jpg" descr="back_02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opi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ack_03 copy.jpg" descr="back_03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opia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ack_04 copy.jpg" descr="back_04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guacates y limon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presentación</a:t>
            </a:r>
          </a:p>
        </p:txBody>
      </p:sp>
      <p:sp>
        <p:nvSpPr>
          <p:cNvPr id="54" name="Autor y fech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55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azón con tortas de salmón, ensalada y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Título de diapositiva</a:t>
            </a:r>
          </a:p>
        </p:txBody>
      </p:sp>
      <p:sp>
        <p:nvSpPr>
          <p:cNvPr id="65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ítulo de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74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75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92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3" name="Plato de pasta pappardelle con mantequilla de perejil, avellanas tostadas y queso parmesano rallad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4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diapositiva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847FF9-821A-4D68-B52F-D31D8D295E22}"/>
              </a:ext>
            </a:extLst>
          </p:cNvPr>
          <p:cNvSpPr txBox="1"/>
          <p:nvPr/>
        </p:nvSpPr>
        <p:spPr>
          <a:xfrm>
            <a:off x="6457950" y="9520325"/>
            <a:ext cx="11772899" cy="275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54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Limpieza y Orden hacia los 30 años </a:t>
            </a:r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54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                     de Lazos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838430-D282-440C-BFA5-E0AB4A40937A}"/>
              </a:ext>
            </a:extLst>
          </p:cNvPr>
          <p:cNvSpPr txBox="1"/>
          <p:nvPr/>
        </p:nvSpPr>
        <p:spPr>
          <a:xfrm>
            <a:off x="1057275" y="448251"/>
            <a:ext cx="21516975" cy="30849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72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Dirección de Finanzas y Operaciones</a:t>
            </a:r>
          </a:p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6000" b="1" dirty="0">
                <a:solidFill>
                  <a:srgbClr val="FFFF00"/>
                </a:solidFill>
              </a:rPr>
              <a:t>Recursos Materiales</a:t>
            </a:r>
            <a:endParaRPr kumimoji="0" lang="es-MX" sz="60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0A66574-D461-490C-AD61-6BE311F7DA83}"/>
              </a:ext>
            </a:extLst>
          </p:cNvPr>
          <p:cNvSpPr/>
          <p:nvPr/>
        </p:nvSpPr>
        <p:spPr>
          <a:xfrm>
            <a:off x="1776412" y="1079175"/>
            <a:ext cx="21483639" cy="3163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3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Objetivo General</a:t>
            </a:r>
          </a:p>
          <a:p>
            <a:pPr algn="just">
              <a:lnSpc>
                <a:spcPct val="115000"/>
              </a:lnSpc>
            </a:pPr>
            <a:r>
              <a:rPr lang="es-MX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Mejorar la Imagen aplicando el orden y la limpieza en los espacios de trabajo, fortaleciendo el uso correcto de materiales, documentos y evidencias que sean eficientes , practicas y accesibles, aportando a la identidad y seguridad de lazos y sus colaboradores.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C7F64CF-B865-4F76-98C9-C0A4D6C943C1}"/>
              </a:ext>
            </a:extLst>
          </p:cNvPr>
          <p:cNvSpPr/>
          <p:nvPr/>
        </p:nvSpPr>
        <p:spPr>
          <a:xfrm>
            <a:off x="1776412" y="5971327"/>
            <a:ext cx="20831175" cy="3800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3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Objetivo Especifico</a:t>
            </a:r>
          </a:p>
          <a:p>
            <a:pPr lvl="0" algn="just">
              <a:lnSpc>
                <a:spcPct val="115000"/>
              </a:lnSpc>
            </a:pPr>
            <a:r>
              <a:rPr lang="es-MX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Impulsar una campaña de trabajo colaborativo en lazos para realizar durante el periodo noviembre y diciembre la depuración y limpieza de sus áreas de trabajo, documentos o materiales en bodegas de Copérnico y Teletón, documentando con fotos un antes y un después, aportando con esta acción al orden, seguridad y limpieza,  como regalo e inicio de 30 aniversario Lazos.</a:t>
            </a:r>
          </a:p>
        </p:txBody>
      </p:sp>
    </p:spTree>
    <p:extLst>
      <p:ext uri="{BB962C8B-B14F-4D97-AF65-F5344CB8AC3E}">
        <p14:creationId xmlns:p14="http://schemas.microsoft.com/office/powerpoint/2010/main" val="808428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1F8F3C5-9A2E-4633-A7E0-6EF8258E9555}"/>
              </a:ext>
            </a:extLst>
          </p:cNvPr>
          <p:cNvSpPr/>
          <p:nvPr/>
        </p:nvSpPr>
        <p:spPr>
          <a:xfrm>
            <a:off x="1387316" y="2507510"/>
            <a:ext cx="21129783" cy="1234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</a:rPr>
              <a:t>Fechas de implementación</a:t>
            </a:r>
          </a:p>
          <a:p>
            <a:r>
              <a:rPr lang="es-MX" sz="3600" dirty="0">
                <a:solidFill>
                  <a:schemeClr val="bg1"/>
                </a:solidFill>
              </a:rPr>
              <a:t>Del 19 de noviembre al 20 de diciembre</a:t>
            </a:r>
          </a:p>
          <a:p>
            <a:r>
              <a:rPr lang="es-MX" sz="3600" b="1" dirty="0">
                <a:solidFill>
                  <a:schemeClr val="bg1"/>
                </a:solidFill>
              </a:rPr>
              <a:t>Guía de documentos oficiales y tiempos de resguardo</a:t>
            </a:r>
          </a:p>
          <a:p>
            <a:r>
              <a:rPr lang="es-MX" sz="3600" b="1" dirty="0">
                <a:solidFill>
                  <a:schemeClr val="bg1"/>
                </a:solidFill>
              </a:rPr>
              <a:t>Entrega de listados de inventarios en bodegas</a:t>
            </a:r>
          </a:p>
          <a:p>
            <a:r>
              <a:rPr lang="es-MX" sz="3600" b="1" dirty="0">
                <a:solidFill>
                  <a:schemeClr val="bg1"/>
                </a:solidFill>
              </a:rPr>
              <a:t>Logística de entrega de cajas en inventarios para la depuración y/o eliminación de materiales o documentos.</a:t>
            </a:r>
          </a:p>
          <a:p>
            <a:r>
              <a:rPr lang="es-MX" sz="3600" b="1" dirty="0">
                <a:solidFill>
                  <a:schemeClr val="bg1"/>
                </a:solidFill>
              </a:rPr>
              <a:t>Búsqueda de alternativas para archivo y/o soportes de documentación (Digitalización), </a:t>
            </a:r>
          </a:p>
          <a:p>
            <a:r>
              <a:rPr lang="es-MX" sz="3600" b="1" dirty="0">
                <a:solidFill>
                  <a:schemeClr val="bg1"/>
                </a:solidFill>
              </a:rPr>
              <a:t>Recorrido, revisión de espacios, cuantificación de materiales desechados y evidencias en centros de trabajo en filiales.</a:t>
            </a:r>
          </a:p>
          <a:p>
            <a:endParaRPr lang="es-MX" sz="3600" b="1" dirty="0">
              <a:solidFill>
                <a:schemeClr val="bg1"/>
              </a:solidFill>
            </a:endParaRPr>
          </a:p>
          <a:p>
            <a:endParaRPr lang="es-MX" sz="3600" b="1" dirty="0">
              <a:solidFill>
                <a:schemeClr val="bg1"/>
              </a:solidFill>
            </a:endParaRPr>
          </a:p>
          <a:p>
            <a:endParaRPr lang="es-MX" sz="3600" b="1" dirty="0">
              <a:solidFill>
                <a:schemeClr val="bg1"/>
              </a:solidFill>
            </a:endParaRPr>
          </a:p>
          <a:p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D8E5025-C3F8-4C9F-B905-7204F6EB8F74}"/>
              </a:ext>
            </a:extLst>
          </p:cNvPr>
          <p:cNvSpPr/>
          <p:nvPr/>
        </p:nvSpPr>
        <p:spPr>
          <a:xfrm>
            <a:off x="10656160" y="621560"/>
            <a:ext cx="3071675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</a:rPr>
              <a:t>Actividades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:\Users\gchavezbr\Documents\Mis Documentos 2014\Evidencia cambio de alfombra\DSCN2214.JPG">
            <a:extLst>
              <a:ext uri="{FF2B5EF4-FFF2-40B4-BE49-F238E27FC236}">
                <a16:creationId xmlns:a16="http://schemas.microsoft.com/office/drawing/2014/main" id="{B85168A3-CA3A-43E9-881C-A6ABC9249D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368" y="7592628"/>
            <a:ext cx="7089417" cy="467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56433D5-126C-4E4A-A9C8-8588A700918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93251" y="1502527"/>
            <a:ext cx="3995268" cy="65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F2549314-3F42-4E74-A221-2F4DE616FF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731" y="2803562"/>
            <a:ext cx="6856054" cy="399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5FCADFD1-5F58-444F-8390-452F37CA51E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15" y="7592629"/>
            <a:ext cx="6597340" cy="467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005052-8A1A-4B44-A727-CE540F35C163}"/>
              </a:ext>
            </a:extLst>
          </p:cNvPr>
          <p:cNvSpPr txBox="1"/>
          <p:nvPr/>
        </p:nvSpPr>
        <p:spPr>
          <a:xfrm>
            <a:off x="1396683" y="762858"/>
            <a:ext cx="5429250" cy="12890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Antes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1AFC0E-DCF6-4381-9104-22676B129433}"/>
              </a:ext>
            </a:extLst>
          </p:cNvPr>
          <p:cNvSpPr txBox="1"/>
          <p:nvPr/>
        </p:nvSpPr>
        <p:spPr>
          <a:xfrm>
            <a:off x="14735176" y="758570"/>
            <a:ext cx="2390774" cy="12890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400" dirty="0"/>
              <a:t>D</a:t>
            </a:r>
            <a:r>
              <a:rPr kumimoji="0" lang="es-MX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espués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55849-7C64-FF84-02C9-C71056193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A8DCA8-A3CE-5CBF-E62F-CADE64781BD7}"/>
              </a:ext>
            </a:extLst>
          </p:cNvPr>
          <p:cNvSpPr txBox="1"/>
          <p:nvPr/>
        </p:nvSpPr>
        <p:spPr>
          <a:xfrm>
            <a:off x="2023946" y="1676869"/>
            <a:ext cx="20907608" cy="109240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Estimadas Colaboradoras y Colaboradores:</a:t>
            </a:r>
          </a:p>
          <a:p>
            <a:pPr marL="0" marR="0" indent="0" algn="just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chemeClr val="bg1"/>
                </a:solidFill>
              </a:rPr>
              <a:t>Los invitamos a participar activamente del 20 de noviembre al 20 de diciembre en nuestra campaña de orden y limpieza 2024 .</a:t>
            </a:r>
          </a:p>
          <a:p>
            <a:pPr marL="0" marR="0" indent="0" algn="just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chemeClr val="bg1"/>
                </a:solidFill>
              </a:rPr>
              <a:t>El objetivo es destinar un tiempo cada dia de acuerdo a las actividades y disponibilidad para revisar y depurar los lugares de trabajo, eliminando materiales en desuso que no sean de carácter oficial o legal, esto como preparación y regalo p</a:t>
            </a: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ara iniciar el 2025 de cara al festejo de nuestros 30 años de Lazos.</a:t>
            </a:r>
          </a:p>
          <a:p>
            <a:pPr marL="0" marR="0" indent="0" algn="just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chemeClr val="bg1"/>
                </a:solidFill>
              </a:rPr>
              <a:t>Esta actividad nos ayudará a todos renovando nuestras energías y preparandonos para nuestros proyectos del 2025, logrando un mejor lugar de trabajo, más seguro y ordenado.</a:t>
            </a:r>
          </a:p>
          <a:p>
            <a:pPr marL="0" marR="0" indent="0" algn="just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chemeClr val="bg1"/>
                </a:solidFill>
              </a:rPr>
              <a:t>En cada piso les tendremos, cajas, bolsas y todo lo necesario para su depuración, estaremos atentos para cualquier cosa que necesiten.</a:t>
            </a:r>
          </a:p>
          <a:p>
            <a:pPr marL="0" marR="0" indent="0" algn="just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chemeClr val="bg1"/>
                </a:solidFill>
              </a:rPr>
              <a:t>En filiales deberán documentar un antes y un despues para compártir su esfuerzo y contribución a está campaña, hacercandose al area de recursos materiales de cada centro para desechar lo que ya no se utilice.</a:t>
            </a:r>
          </a:p>
          <a:p>
            <a:pPr marL="0" marR="0" indent="0" algn="just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chemeClr val="bg1"/>
                </a:solidFill>
              </a:rPr>
              <a:t>Agradecemos de antemano su esfuerzo en beneficio de todos.</a:t>
            </a:r>
          </a:p>
          <a:p>
            <a:pPr marL="0" marR="0" indent="0" algn="just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chemeClr val="bg1"/>
                </a:solidFill>
              </a:rPr>
              <a:t>			“justos podemos lograrlo 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45FA88-6E8C-4739-99FF-28AAFD65911A}"/>
              </a:ext>
            </a:extLst>
          </p:cNvPr>
          <p:cNvSpPr txBox="1"/>
          <p:nvPr/>
        </p:nvSpPr>
        <p:spPr>
          <a:xfrm>
            <a:off x="428624" y="55399"/>
            <a:ext cx="4400551" cy="1566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rgbClr val="FFFF00"/>
                </a:solidFill>
                <a:latin typeface="Century Gothic" panose="020B0502020202020204" pitchFamily="34" charset="0"/>
              </a:rPr>
              <a:t>Primer</a:t>
            </a: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Century Gothic" panose="020B0502020202020204" pitchFamily="34" charset="0"/>
                <a:sym typeface="Helvetica Neue"/>
              </a:rPr>
              <a:t> comunicado 20 de noviembre</a:t>
            </a:r>
          </a:p>
        </p:txBody>
      </p:sp>
    </p:spTree>
    <p:extLst>
      <p:ext uri="{BB962C8B-B14F-4D97-AF65-F5344CB8AC3E}">
        <p14:creationId xmlns:p14="http://schemas.microsoft.com/office/powerpoint/2010/main" val="24174218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E4CC9-2D74-4C3E-8CF9-276C10486E9E}"/>
              </a:ext>
            </a:extLst>
          </p:cNvPr>
          <p:cNvSpPr txBox="1"/>
          <p:nvPr/>
        </p:nvSpPr>
        <p:spPr>
          <a:xfrm>
            <a:off x="485775" y="0"/>
            <a:ext cx="5657850" cy="167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Century Gothic" panose="020B0502020202020204" pitchFamily="34" charset="0"/>
                <a:sym typeface="Helvetica Neue"/>
              </a:rPr>
              <a:t>Segundo comunicado 06 de diciembre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645C3C-0093-46C2-80B0-1596A070463A}"/>
              </a:ext>
            </a:extLst>
          </p:cNvPr>
          <p:cNvSpPr txBox="1"/>
          <p:nvPr/>
        </p:nvSpPr>
        <p:spPr>
          <a:xfrm>
            <a:off x="1993106" y="2530406"/>
            <a:ext cx="20397788" cy="9626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Estimadas colaboradoras y colaboradores,</a:t>
            </a:r>
            <a:endParaRPr lang="es-MX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Agradecemos profundamente su compromiso y esfuerzo en el avance de nuestras campañas de </a:t>
            </a:r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Orden y Limpieza</a:t>
            </a:r>
            <a: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 . Su dedicación es clave para alcanzar el objetivo que nos hemos propuesto como equipo.</a:t>
            </a:r>
          </a:p>
          <a:p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¡Sigamos haciendo la diferencia, juntos!</a:t>
            </a:r>
          </a:p>
          <a:p>
            <a:endParaRPr lang="es-MX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Atentamente, </a:t>
            </a:r>
          </a:p>
          <a:p>
            <a:pPr algn="ctr"/>
            <a:b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Dirección de Finanzas y Operaciones </a:t>
            </a:r>
            <a:b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Recursos Materiales</a:t>
            </a:r>
            <a:endParaRPr lang="es-MX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indent="0" algn="just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138045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1B2D2A-AA81-48C2-87EF-C512FE0FCD38}"/>
              </a:ext>
            </a:extLst>
          </p:cNvPr>
          <p:cNvSpPr txBox="1"/>
          <p:nvPr/>
        </p:nvSpPr>
        <p:spPr>
          <a:xfrm>
            <a:off x="457201" y="0"/>
            <a:ext cx="4371974" cy="167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Tercer comunicado 16 de diciembre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6A9721-3CDA-4DF6-8F6E-2964B188AA59}"/>
              </a:ext>
            </a:extLst>
          </p:cNvPr>
          <p:cNvSpPr txBox="1"/>
          <p:nvPr/>
        </p:nvSpPr>
        <p:spPr>
          <a:xfrm>
            <a:off x="1494234" y="2349759"/>
            <a:ext cx="21395531" cy="107024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Estimadas colaboradoras y colaboradores,</a:t>
            </a:r>
            <a:endParaRPr lang="es-MX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Estamos en la recta final de nuestro programa de </a:t>
            </a:r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Orden y Limpieza</a:t>
            </a:r>
            <a: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 , ¡a solo una semana de concluir! Les invitamos a mantener el esfuerzo y compromiso para cerrar el año con éxito y de manera organizada.</a:t>
            </a:r>
          </a:p>
          <a:p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Gracias por su dedicación y apoyo constante.</a:t>
            </a:r>
          </a:p>
          <a:p>
            <a:endParaRPr lang="es-MX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Atentamente, </a:t>
            </a:r>
          </a:p>
          <a:p>
            <a:pPr algn="ctr"/>
            <a:b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Dirección de Finanzas y Operaciones </a:t>
            </a:r>
            <a:b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Recursos Materiales</a:t>
            </a:r>
            <a:endParaRPr lang="es-MX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indent="0" algn="just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indent="0" algn="just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2517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1B3992-9E8A-453F-91EC-B2CF4082226A}"/>
              </a:ext>
            </a:extLst>
          </p:cNvPr>
          <p:cNvSpPr txBox="1"/>
          <p:nvPr/>
        </p:nvSpPr>
        <p:spPr>
          <a:xfrm>
            <a:off x="457201" y="0"/>
            <a:ext cx="4371974" cy="167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Cuarto comunicado 20 de diciembre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EBF352-A577-40B7-BC3E-042192A78AA1}"/>
              </a:ext>
            </a:extLst>
          </p:cNvPr>
          <p:cNvSpPr txBox="1"/>
          <p:nvPr/>
        </p:nvSpPr>
        <p:spPr>
          <a:xfrm>
            <a:off x="1637109" y="2601040"/>
            <a:ext cx="21681281" cy="9626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Estimadas colaboradoras y colaboradores:</a:t>
            </a:r>
            <a:endParaRPr lang="es-MX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¡Juntos lo hicimos posible! </a:t>
            </a:r>
          </a:p>
          <a:p>
            <a:b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Gracias a su participación y compromiso, logramos marcar la diferencia con nuestra corresponsabilidad.</a:t>
            </a:r>
          </a:p>
          <a:p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¡Gracias por ser parte de este esfuerzo compartido!</a:t>
            </a:r>
            <a:endParaRPr lang="es-MX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Atentamente, </a:t>
            </a:r>
          </a:p>
          <a:p>
            <a:pPr algn="ctr"/>
            <a:b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Dirección de Finanzas y Operaciones </a:t>
            </a:r>
            <a:b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Recursos Materiales</a:t>
            </a:r>
            <a:endParaRPr lang="es-MX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indent="0" algn="just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176307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108F21-071B-4277-BE9A-25777E730644}"/>
              </a:ext>
            </a:extLst>
          </p:cNvPr>
          <p:cNvSpPr txBox="1"/>
          <p:nvPr/>
        </p:nvSpPr>
        <p:spPr>
          <a:xfrm>
            <a:off x="7962900" y="5213491"/>
            <a:ext cx="8458200" cy="2203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9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“</a:t>
            </a:r>
            <a:r>
              <a:rPr kumimoji="0" lang="es-MX" sz="110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Gracias</a:t>
            </a:r>
            <a:r>
              <a:rPr kumimoji="0" lang="es-MX" sz="9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6027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599</Words>
  <Application>Microsoft Office PowerPoint</Application>
  <PresentationFormat>Personalizado</PresentationFormat>
  <Paragraphs>53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Helvetica Neue</vt:lpstr>
      <vt:lpstr>Helvetica Neue Medium</vt:lpstr>
      <vt:lpstr>Times New Roman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Genoveva Chávez Barrera</cp:lastModifiedBy>
  <cp:revision>26</cp:revision>
  <dcterms:modified xsi:type="dcterms:W3CDTF">2024-11-22T15:31:39Z</dcterms:modified>
</cp:coreProperties>
</file>